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4"/>
  </p:notesMasterIdLst>
  <p:sldIdLst>
    <p:sldId id="426" r:id="rId2"/>
    <p:sldId id="435" r:id="rId3"/>
    <p:sldId id="436" r:id="rId4"/>
    <p:sldId id="437" r:id="rId5"/>
    <p:sldId id="438" r:id="rId6"/>
    <p:sldId id="443" r:id="rId7"/>
    <p:sldId id="450" r:id="rId8"/>
    <p:sldId id="451" r:id="rId9"/>
    <p:sldId id="452" r:id="rId10"/>
    <p:sldId id="444" r:id="rId11"/>
    <p:sldId id="448" r:id="rId12"/>
    <p:sldId id="441" r:id="rId13"/>
  </p:sldIdLst>
  <p:sldSz cx="9144000" cy="5143500" type="screen16x9"/>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OUVERNEMENT" id="{0B896E98-F45E-4768-8620-EDDF394BE181}">
          <p14:sldIdLst>
            <p14:sldId id="426"/>
            <p14:sldId id="435"/>
            <p14:sldId id="436"/>
            <p14:sldId id="437"/>
            <p14:sldId id="438"/>
            <p14:sldId id="443"/>
            <p14:sldId id="450"/>
            <p14:sldId id="451"/>
            <p14:sldId id="452"/>
            <p14:sldId id="444"/>
            <p14:sldId id="448"/>
            <p14:sldId id="441"/>
          </p14:sldIdLst>
        </p14:section>
      </p14:sectionLst>
    </p:ext>
    <p:ext uri="{EFAFB233-063F-42B5-8137-9DF3F51BA10A}">
      <p15:sldGuideLst xmlns:p15="http://schemas.microsoft.com/office/powerpoint/2012/main" xmlns="">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GARD Vincent"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15A"/>
    <a:srgbClr val="005841"/>
    <a:srgbClr val="3535F7"/>
    <a:srgbClr val="8E8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93594" autoAdjust="0"/>
  </p:normalViewPr>
  <p:slideViewPr>
    <p:cSldViewPr showGuides="1">
      <p:cViewPr varScale="1">
        <p:scale>
          <a:sx n="84" d="100"/>
          <a:sy n="84" d="100"/>
        </p:scale>
        <p:origin x="-780" y="-78"/>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2976" y="-72"/>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428" cy="511731"/>
          </a:xfrm>
          <a:prstGeom prst="rect">
            <a:avLst/>
          </a:prstGeom>
        </p:spPr>
        <p:txBody>
          <a:bodyPr vert="horz" lIns="95491" tIns="47745" rIns="95491" bIns="47745" rtlCol="0"/>
          <a:lstStyle>
            <a:lvl1pPr algn="l">
              <a:defRPr sz="1300">
                <a:latin typeface="Arial" pitchFamily="34" charset="0"/>
              </a:defRPr>
            </a:lvl1pPr>
          </a:lstStyle>
          <a:p>
            <a:endParaRPr lang="fr-FR" dirty="0"/>
          </a:p>
        </p:txBody>
      </p:sp>
      <p:sp>
        <p:nvSpPr>
          <p:cNvPr id="3" name="Espace réservé de la date 2"/>
          <p:cNvSpPr>
            <a:spLocks noGrp="1"/>
          </p:cNvSpPr>
          <p:nvPr>
            <p:ph type="dt" idx="1"/>
          </p:nvPr>
        </p:nvSpPr>
        <p:spPr>
          <a:xfrm>
            <a:off x="4023991" y="0"/>
            <a:ext cx="3078428" cy="511731"/>
          </a:xfrm>
          <a:prstGeom prst="rect">
            <a:avLst/>
          </a:prstGeom>
        </p:spPr>
        <p:txBody>
          <a:bodyPr vert="horz" lIns="95491" tIns="47745" rIns="95491" bIns="47745" rtlCol="0"/>
          <a:lstStyle>
            <a:lvl1pPr algn="r">
              <a:defRPr sz="1300">
                <a:latin typeface="Arial" pitchFamily="34" charset="0"/>
              </a:defRPr>
            </a:lvl1pPr>
          </a:lstStyle>
          <a:p>
            <a:fld id="{D680E798-53FF-4C51-A981-953463752515}" type="datetimeFigureOut">
              <a:rPr lang="fr-FR" smtClean="0"/>
              <a:pPr/>
              <a:t>24/09/2021</a:t>
            </a:fld>
            <a:endParaRPr lang="fr-FR" dirty="0"/>
          </a:p>
        </p:txBody>
      </p:sp>
      <p:sp>
        <p:nvSpPr>
          <p:cNvPr id="4" name="Espace réservé de l'image des diapositives 3"/>
          <p:cNvSpPr>
            <a:spLocks noGrp="1" noRot="1" noChangeAspect="1"/>
          </p:cNvSpPr>
          <p:nvPr>
            <p:ph type="sldImg" idx="2"/>
          </p:nvPr>
        </p:nvSpPr>
        <p:spPr>
          <a:xfrm>
            <a:off x="139700" y="766763"/>
            <a:ext cx="6824663" cy="3838575"/>
          </a:xfrm>
          <a:prstGeom prst="rect">
            <a:avLst/>
          </a:prstGeom>
          <a:noFill/>
          <a:ln w="12700">
            <a:solidFill>
              <a:prstClr val="black"/>
            </a:solidFill>
          </a:ln>
        </p:spPr>
        <p:txBody>
          <a:bodyPr vert="horz" lIns="95491" tIns="47745" rIns="95491" bIns="47745" rtlCol="0" anchor="ctr"/>
          <a:lstStyle/>
          <a:p>
            <a:endParaRPr lang="fr-FR" dirty="0"/>
          </a:p>
        </p:txBody>
      </p:sp>
      <p:sp>
        <p:nvSpPr>
          <p:cNvPr id="5" name="Espace réservé des commentaires 4"/>
          <p:cNvSpPr>
            <a:spLocks noGrp="1"/>
          </p:cNvSpPr>
          <p:nvPr>
            <p:ph type="body" sz="quarter" idx="3"/>
          </p:nvPr>
        </p:nvSpPr>
        <p:spPr>
          <a:xfrm>
            <a:off x="710407" y="4861442"/>
            <a:ext cx="5683250" cy="4605576"/>
          </a:xfrm>
          <a:prstGeom prst="rect">
            <a:avLst/>
          </a:prstGeom>
        </p:spPr>
        <p:txBody>
          <a:bodyPr vert="horz" lIns="95491" tIns="47745" rIns="95491" bIns="47745"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721106"/>
            <a:ext cx="3078428" cy="511731"/>
          </a:xfrm>
          <a:prstGeom prst="rect">
            <a:avLst/>
          </a:prstGeom>
        </p:spPr>
        <p:txBody>
          <a:bodyPr vert="horz" lIns="95491" tIns="47745" rIns="95491" bIns="47745" rtlCol="0" anchor="b"/>
          <a:lstStyle>
            <a:lvl1pPr algn="l">
              <a:defRPr sz="13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4023991" y="9721106"/>
            <a:ext cx="3078428" cy="511731"/>
          </a:xfrm>
          <a:prstGeom prst="rect">
            <a:avLst/>
          </a:prstGeom>
        </p:spPr>
        <p:txBody>
          <a:bodyPr vert="horz" lIns="95491" tIns="47745" rIns="95491" bIns="47745" rtlCol="0" anchor="b"/>
          <a:lstStyle>
            <a:lvl1pPr algn="r">
              <a:defRPr sz="13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5" name="Image 4">
            <a:extLst>
              <a:ext uri="{FF2B5EF4-FFF2-40B4-BE49-F238E27FC236}">
                <a16:creationId xmlns="" xmlns:a16="http://schemas.microsoft.com/office/drawing/2014/main" id="{3F8AF3B8-987E-42FA-B447-6435EA02D22A}"/>
              </a:ext>
            </a:extLst>
          </p:cNvPr>
          <p:cNvPicPr>
            <a:picLocks noChangeAspect="1"/>
          </p:cNvPicPr>
          <p:nvPr userDrawn="1"/>
        </p:nvPicPr>
        <p:blipFill>
          <a:blip r:embed="rId2"/>
          <a:stretch>
            <a:fillRect/>
          </a:stretch>
        </p:blipFill>
        <p:spPr>
          <a:xfrm>
            <a:off x="755576" y="4567501"/>
            <a:ext cx="2833719" cy="216000"/>
          </a:xfrm>
          <a:prstGeom prst="rect">
            <a:avLst/>
          </a:prstGeom>
        </p:spPr>
      </p:pic>
      <p:pic>
        <p:nvPicPr>
          <p:cNvPr id="8" name="Picture 2" descr="Logos"/>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26554" y="-11013"/>
            <a:ext cx="3091422"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610956"/>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162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5" name="Picture 2" descr="Logo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6554" y="-11013"/>
            <a:ext cx="3091422" cy="1944216"/>
          </a:xfrm>
          <a:prstGeom prst="rect">
            <a:avLst/>
          </a:prstGeom>
          <a:noFill/>
          <a:extLst>
            <a:ext uri="{909E8E84-426E-40DD-AFC4-6F175D3DCCD1}">
              <a14:hiddenFill xmlns:a14="http://schemas.microsoft.com/office/drawing/2010/main">
                <a:solidFill>
                  <a:srgbClr val="FFFFFF"/>
                </a:solidFill>
              </a14:hiddenFill>
            </a:ext>
          </a:extLst>
        </p:spPr>
      </p:pic>
      <p:sp>
        <p:nvSpPr>
          <p:cNvPr id="16" name="ZoneTexte 15"/>
          <p:cNvSpPr txBox="1"/>
          <p:nvPr userDrawn="1"/>
        </p:nvSpPr>
        <p:spPr>
          <a:xfrm>
            <a:off x="323528" y="4784076"/>
            <a:ext cx="3024336" cy="359424"/>
          </a:xfrm>
          <a:prstGeom prst="rect">
            <a:avLst/>
          </a:prstGeom>
        </p:spPr>
        <p:txBody>
          <a:bodyPr vert="horz" lIns="0" tIns="0" rIns="0" bIns="0" rtlCol="0" anchor="ctr" anchorCtr="0">
            <a:noAutofit/>
          </a:bodyPr>
          <a:lstStyle>
            <a:defPPr>
              <a:defRPr lang="fr-FR"/>
            </a:defPPr>
            <a:lvl1pPr algn="r">
              <a:defRPr sz="750" b="1" cap="all"/>
            </a:lvl1pPr>
          </a:lstStyle>
          <a:p>
            <a:pPr lvl="0" algn="l"/>
            <a:endParaRPr lang="fr-FR" dirty="0"/>
          </a:p>
        </p:txBody>
      </p:sp>
      <p:sp>
        <p:nvSpPr>
          <p:cNvPr id="17" name="Espace réservé de la date 2"/>
          <p:cNvSpPr>
            <a:spLocks noGrp="1"/>
          </p:cNvSpPr>
          <p:nvPr>
            <p:ph type="dt" sz="half" idx="10"/>
          </p:nvPr>
        </p:nvSpPr>
        <p:spPr bwMode="gray">
          <a:xfrm>
            <a:off x="7614000" y="4783500"/>
            <a:ext cx="1170000" cy="360000"/>
          </a:xfrm>
          <a:prstGeom prst="rect">
            <a:avLst/>
          </a:prstGeom>
        </p:spPr>
        <p:txBody>
          <a:bodyPr vert="horz" lIns="0" tIns="0" rIns="0" bIns="0" rtlCol="0" anchor="ctr" anchorCtr="0">
            <a:noAutofit/>
          </a:bodyPr>
          <a:lstStyle>
            <a:lvl1pPr algn="r">
              <a:defRPr lang="fr-FR" sz="750" b="1" cap="all" smtClean="0"/>
            </a:lvl1pPr>
          </a:lstStyle>
          <a:p>
            <a:endParaRPr lang="fr-FR" dirty="0"/>
          </a:p>
        </p:txBody>
      </p:sp>
    </p:spTree>
    <p:extLst>
      <p:ext uri="{BB962C8B-B14F-4D97-AF65-F5344CB8AC3E}">
        <p14:creationId xmlns:p14="http://schemas.microsoft.com/office/powerpoint/2010/main" val="34839045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a:xfrm>
            <a:off x="7614000" y="4783500"/>
            <a:ext cx="1170000" cy="360000"/>
          </a:xfrm>
          <a:prstGeom prst="rect">
            <a:avLst/>
          </a:prstGeom>
        </p:spPr>
        <p:txBody>
          <a:bodyPr/>
          <a:lstStyle/>
          <a:p>
            <a:pPr algn="r"/>
            <a:endParaRPr lang="fr-FR" cap="all"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4" name="ZoneTexte 3"/>
          <p:cNvSpPr txBox="1"/>
          <p:nvPr userDrawn="1"/>
        </p:nvSpPr>
        <p:spPr>
          <a:xfrm>
            <a:off x="323528" y="4784076"/>
            <a:ext cx="3024336" cy="359424"/>
          </a:xfrm>
          <a:prstGeom prst="rect">
            <a:avLst/>
          </a:prstGeom>
        </p:spPr>
        <p:txBody>
          <a:bodyPr vert="horz" lIns="0" tIns="0" rIns="0" bIns="0" rtlCol="0" anchor="ctr" anchorCtr="0">
            <a:noAutofit/>
          </a:bodyPr>
          <a:lstStyle>
            <a:defPPr>
              <a:defRPr lang="fr-FR"/>
            </a:defPPr>
            <a:lvl1pPr algn="r">
              <a:defRPr sz="750" b="1" cap="all"/>
            </a:lvl1pPr>
          </a:lstStyle>
          <a:p>
            <a:pPr lvl="0" algn="l"/>
            <a:endParaRPr lang="fr-FR" dirty="0"/>
          </a:p>
        </p:txBody>
      </p:sp>
    </p:spTree>
    <p:extLst>
      <p:ext uri="{BB962C8B-B14F-4D97-AF65-F5344CB8AC3E}">
        <p14:creationId xmlns:p14="http://schemas.microsoft.com/office/powerpoint/2010/main" val="16410304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pic>
        <p:nvPicPr>
          <p:cNvPr id="14" name="Image 13" descr="Une image contenant fleur, oiseau, arbre&#10;&#10;Description générée automatiquement">
            <a:extLst>
              <a:ext uri="{FF2B5EF4-FFF2-40B4-BE49-F238E27FC236}">
                <a16:creationId xmlns="" xmlns:a16="http://schemas.microsoft.com/office/drawing/2014/main" id="{CE27265F-76FF-413C-86D5-EBDF1514FA82}"/>
              </a:ext>
            </a:extLst>
          </p:cNvPr>
          <p:cNvPicPr>
            <a:picLocks noChangeAspect="1"/>
          </p:cNvPicPr>
          <p:nvPr userDrawn="1"/>
        </p:nvPicPr>
        <p:blipFill>
          <a:blip r:embed="rId2"/>
          <a:stretch>
            <a:fillRect/>
          </a:stretch>
        </p:blipFill>
        <p:spPr>
          <a:xfrm>
            <a:off x="0" y="762727"/>
            <a:ext cx="9144000" cy="4401311"/>
          </a:xfrm>
          <a:prstGeom prst="rect">
            <a:avLst/>
          </a:prstGeom>
        </p:spPr>
      </p:pic>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pour une image  2">
            <a:extLst>
              <a:ext uri="{FF2B5EF4-FFF2-40B4-BE49-F238E27FC236}">
                <a16:creationId xmlns="" xmlns:a16="http://schemas.microsoft.com/office/drawing/2014/main" id="{6CA043D3-0041-4B92-8FC5-5B0053368803}"/>
              </a:ext>
            </a:extLst>
          </p:cNvPr>
          <p:cNvSpPr>
            <a:spLocks noGrp="1"/>
          </p:cNvSpPr>
          <p:nvPr>
            <p:ph type="pic" sz="quarter" idx="14"/>
          </p:nvPr>
        </p:nvSpPr>
        <p:spPr>
          <a:xfrm>
            <a:off x="-11532" y="757638"/>
            <a:ext cx="9144000" cy="4406400"/>
          </a:xfrm>
        </p:spPr>
      </p:sp>
      <p:sp>
        <p:nvSpPr>
          <p:cNvPr id="8" name="ZoneTexte 7"/>
          <p:cNvSpPr txBox="1"/>
          <p:nvPr userDrawn="1"/>
        </p:nvSpPr>
        <p:spPr>
          <a:xfrm>
            <a:off x="323528" y="4784076"/>
            <a:ext cx="3024336" cy="359424"/>
          </a:xfrm>
          <a:prstGeom prst="rect">
            <a:avLst/>
          </a:prstGeom>
        </p:spPr>
        <p:txBody>
          <a:bodyPr vert="horz" lIns="0" tIns="0" rIns="0" bIns="0" rtlCol="0" anchor="ctr" anchorCtr="0">
            <a:noAutofit/>
          </a:bodyPr>
          <a:lstStyle>
            <a:defPPr>
              <a:defRPr lang="fr-FR"/>
            </a:defPPr>
            <a:lvl1pPr algn="r">
              <a:defRPr sz="750" b="1" cap="all"/>
            </a:lvl1pPr>
          </a:lstStyle>
          <a:p>
            <a:pPr lvl="0" algn="l"/>
            <a:r>
              <a:rPr lang="fr-FR" dirty="0" smtClean="0"/>
              <a:t>Comité de l’administration régionale</a:t>
            </a:r>
            <a:endParaRPr lang="fr-FR" dirty="0"/>
          </a:p>
        </p:txBody>
      </p:sp>
      <p:sp>
        <p:nvSpPr>
          <p:cNvPr id="9" name="Espace réservé de la date 2"/>
          <p:cNvSpPr>
            <a:spLocks noGrp="1"/>
          </p:cNvSpPr>
          <p:nvPr>
            <p:ph type="dt" sz="half" idx="10"/>
          </p:nvPr>
        </p:nvSpPr>
        <p:spPr bwMode="gray">
          <a:xfrm>
            <a:off x="7614000" y="4783500"/>
            <a:ext cx="1170000" cy="360000"/>
          </a:xfrm>
          <a:prstGeom prst="rect">
            <a:avLst/>
          </a:prstGeom>
        </p:spPr>
        <p:txBody>
          <a:bodyPr/>
          <a:lstStyle/>
          <a:p>
            <a:pPr algn="r"/>
            <a:endParaRPr lang="fr-FR" cap="all" dirty="0"/>
          </a:p>
        </p:txBody>
      </p:sp>
    </p:spTree>
    <p:extLst>
      <p:ext uri="{BB962C8B-B14F-4D97-AF65-F5344CB8AC3E}">
        <p14:creationId xmlns:p14="http://schemas.microsoft.com/office/powerpoint/2010/main" val="19085968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ZoneTexte 14"/>
          <p:cNvSpPr txBox="1"/>
          <p:nvPr userDrawn="1"/>
        </p:nvSpPr>
        <p:spPr>
          <a:xfrm>
            <a:off x="323528" y="4784076"/>
            <a:ext cx="3024336" cy="359424"/>
          </a:xfrm>
          <a:prstGeom prst="rect">
            <a:avLst/>
          </a:prstGeom>
        </p:spPr>
        <p:txBody>
          <a:bodyPr vert="horz" lIns="0" tIns="0" rIns="0" bIns="0" rtlCol="0" anchor="ctr" anchorCtr="0">
            <a:noAutofit/>
          </a:bodyPr>
          <a:lstStyle>
            <a:defPPr>
              <a:defRPr lang="fr-FR"/>
            </a:defPPr>
            <a:lvl1pPr algn="r">
              <a:defRPr sz="750" b="1" cap="all"/>
            </a:lvl1pPr>
          </a:lstStyle>
          <a:p>
            <a:pPr lvl="0" algn="l"/>
            <a:endParaRPr lang="fr-FR" dirty="0"/>
          </a:p>
        </p:txBody>
      </p:sp>
      <p:sp>
        <p:nvSpPr>
          <p:cNvPr id="16" name="Espace réservé de la date 2"/>
          <p:cNvSpPr>
            <a:spLocks noGrp="1"/>
          </p:cNvSpPr>
          <p:nvPr>
            <p:ph type="dt" sz="half" idx="10"/>
          </p:nvPr>
        </p:nvSpPr>
        <p:spPr bwMode="gray">
          <a:xfrm>
            <a:off x="7614000" y="4783500"/>
            <a:ext cx="1170000" cy="360000"/>
          </a:xfrm>
          <a:prstGeom prst="rect">
            <a:avLst/>
          </a:prstGeom>
        </p:spPr>
        <p:txBody>
          <a:bodyPr/>
          <a:lstStyle/>
          <a:p>
            <a:pPr algn="r"/>
            <a:endParaRPr lang="fr-FR" cap="all" dirty="0"/>
          </a:p>
        </p:txBody>
      </p:sp>
    </p:spTree>
    <p:extLst>
      <p:ext uri="{BB962C8B-B14F-4D97-AF65-F5344CB8AC3E}">
        <p14:creationId xmlns:p14="http://schemas.microsoft.com/office/powerpoint/2010/main" val="3840454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359999" y="900000"/>
            <a:ext cx="8424000" cy="375606"/>
          </a:xfrm>
        </p:spPr>
        <p:txBody>
          <a:bodyPr/>
          <a:lstStyle/>
          <a:p>
            <a:r>
              <a:rPr lang="fr-FR" dirty="0" smtClean="0"/>
              <a:t>Modifiez le style du titre</a:t>
            </a:r>
            <a:endParaRPr lang="fr-FR" dirty="0"/>
          </a:p>
        </p:txBody>
      </p:sp>
      <p:sp>
        <p:nvSpPr>
          <p:cNvPr id="3" name="Espace réservé du numéro de diapositive 2"/>
          <p:cNvSpPr>
            <a:spLocks noGrp="1"/>
          </p:cNvSpPr>
          <p:nvPr>
            <p:ph type="sldNum" sz="quarter" idx="10"/>
          </p:nvPr>
        </p:nvSpPr>
        <p:spPr>
          <a:xfrm>
            <a:off x="6300472" y="4783500"/>
            <a:ext cx="1350000" cy="360000"/>
          </a:xfrm>
        </p:spPr>
        <p:txBody>
          <a:bodyPr/>
          <a:lstStyle/>
          <a:p>
            <a:fld id="{733122C9-A0B9-462F-8757-0847AD287B63}" type="slidenum">
              <a:rPr lang="fr-FR" smtClean="0"/>
              <a:pPr/>
              <a:t>‹N°›</a:t>
            </a:fld>
            <a:endParaRPr lang="fr-FR" dirty="0"/>
          </a:p>
        </p:txBody>
      </p:sp>
      <p:sp>
        <p:nvSpPr>
          <p:cNvPr id="4" name="Espace réservé de la date 3"/>
          <p:cNvSpPr>
            <a:spLocks noGrp="1"/>
          </p:cNvSpPr>
          <p:nvPr>
            <p:ph type="dt" sz="half" idx="11"/>
          </p:nvPr>
        </p:nvSpPr>
        <p:spPr>
          <a:xfrm>
            <a:off x="7650472" y="4783500"/>
            <a:ext cx="1170000" cy="360000"/>
          </a:xfrm>
        </p:spPr>
        <p:txBody>
          <a:bodyPr/>
          <a:lstStyle/>
          <a:p>
            <a:pPr algn="r"/>
            <a:endParaRPr lang="fr-FR" cap="all" dirty="0"/>
          </a:p>
        </p:txBody>
      </p:sp>
    </p:spTree>
    <p:extLst>
      <p:ext uri="{BB962C8B-B14F-4D97-AF65-F5344CB8AC3E}">
        <p14:creationId xmlns:p14="http://schemas.microsoft.com/office/powerpoint/2010/main" val="1023095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Logos"/>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251520" y="123478"/>
            <a:ext cx="1259468" cy="792088"/>
          </a:xfrm>
          <a:prstGeom prst="rect">
            <a:avLst/>
          </a:prstGeom>
          <a:noFill/>
          <a:extLst>
            <a:ext uri="{909E8E84-426E-40DD-AFC4-6F175D3DCCD1}">
              <a14:hiddenFill xmlns:a14="http://schemas.microsoft.com/office/drawing/2010/main">
                <a:solidFill>
                  <a:srgbClr val="FFFFFF"/>
                </a:solidFill>
              </a14:hiddenFill>
            </a:ext>
          </a:extLst>
        </p:spPr>
      </p:pic>
      <p:sp>
        <p:nvSpPr>
          <p:cNvPr id="14" name="Espace réservé de la date 2"/>
          <p:cNvSpPr>
            <a:spLocks noGrp="1"/>
          </p:cNvSpPr>
          <p:nvPr>
            <p:ph type="dt" sz="half" idx="10"/>
          </p:nvPr>
        </p:nvSpPr>
        <p:spPr bwMode="gray">
          <a:xfrm>
            <a:off x="7614000" y="4783500"/>
            <a:ext cx="1170000" cy="360000"/>
          </a:xfrm>
          <a:prstGeom prst="rect">
            <a:avLst/>
          </a:prstGeom>
        </p:spPr>
        <p:txBody>
          <a:bodyPr vert="horz" lIns="0" tIns="0" rIns="0" bIns="0" rtlCol="0" anchor="ctr" anchorCtr="0">
            <a:noAutofit/>
          </a:bodyPr>
          <a:lstStyle>
            <a:lvl1pPr algn="r">
              <a:defRPr lang="fr-FR" sz="750" b="1" cap="all" smtClean="0"/>
            </a:lvl1pPr>
          </a:lstStyle>
          <a:p>
            <a:endParaRPr lang="fr-FR" dirty="0"/>
          </a:p>
        </p:txBody>
      </p:sp>
      <p:sp>
        <p:nvSpPr>
          <p:cNvPr id="16" name="ZoneTexte 15"/>
          <p:cNvSpPr txBox="1"/>
          <p:nvPr userDrawn="1"/>
        </p:nvSpPr>
        <p:spPr>
          <a:xfrm>
            <a:off x="323528" y="4784076"/>
            <a:ext cx="3024336" cy="359424"/>
          </a:xfrm>
          <a:prstGeom prst="rect">
            <a:avLst/>
          </a:prstGeom>
        </p:spPr>
        <p:txBody>
          <a:bodyPr vert="horz" lIns="0" tIns="0" rIns="0" bIns="0" rtlCol="0" anchor="ctr" anchorCtr="0">
            <a:noAutofit/>
          </a:bodyPr>
          <a:lstStyle>
            <a:defPPr>
              <a:defRPr lang="fr-FR"/>
            </a:defPPr>
            <a:lvl1pPr algn="r">
              <a:defRPr sz="750" b="1" cap="all"/>
            </a:lvl1pPr>
          </a:lstStyle>
          <a:p>
            <a:pPr lvl="0" algn="l"/>
            <a:endParaRPr lang="fr-FR" dirty="0"/>
          </a:p>
        </p:txBody>
      </p:sp>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813" r:id="rId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bpifrance.fr/A-la-une/Appels-a-projets-concours/Appel-a-projets-Concours-d-innovation-i-Nov-38041" TargetMode="External"/><Relationship Id="rId2" Type="http://schemas.openxmlformats.org/officeDocument/2006/relationships/hyperlink" Target="https://www.entreprises.gouv.fr/fr/entrepreneuriat/aides-et-financement/credit-d-impot-innovation" TargetMode="External"/><Relationship Id="rId1" Type="http://schemas.openxmlformats.org/officeDocument/2006/relationships/slideLayout" Target="../slideLayouts/slideLayout6.xml"/><Relationship Id="rId4" Type="http://schemas.openxmlformats.org/officeDocument/2006/relationships/hyperlink" Target="https://www.bpifrance.fr/A-la-une/Appels-a-projets-concours/Appel-a-projets-i-Demo-52255"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cdcinvestissementsdavenir.achatpublic.com/sdm/ent/gen/ent_detail.do?selected=0&amp;PCSLID=CSL_2021_89QZROQ6lL"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economie.gouv.fr/files/files/directions_services/plan-de-relance/calendrier-appels-projets.pdf" TargetMode="External"/><Relationship Id="rId2" Type="http://schemas.openxmlformats.org/officeDocument/2006/relationships/hyperlink" Target="https://www.economie.gouv.fr/plan-de-relance/profils/entreprises" TargetMode="Externa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hyperlink" Target="https://www.economie.gouv.fr/plan-de-relance/tableau-de-bord/competitivite" TargetMode="External"/><Relationship Id="rId4" Type="http://schemas.openxmlformats.org/officeDocument/2006/relationships/hyperlink" Target="https://datavision.economie.gouv.fr/relance-industri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relance-commer-proxi@caissedesdepots.fr" TargetMode="External"/><Relationship Id="rId2" Type="http://schemas.openxmlformats.org/officeDocument/2006/relationships/hyperlink" Target="https://www.francenum.gouv.fr/comprendre-le-numerique/transformation-numerique-lunion-europeenne-et-letat-francais-debloquent-715" TargetMode="Externa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hyperlink" Target="https://www.francenum.gouv.fr/comprendre-le-numerique/accompagnements-actions-france-num-des-formations-gratuites-pour" TargetMode="External"/><Relationship Id="rId4" Type="http://schemas.openxmlformats.org/officeDocument/2006/relationships/hyperlink" Target="https://www.bpifrance.fr/nos-appels-a-projets-concours/appel-a-projets-iii-accompagnements-des-tpepme-a-la-transformation-numeriqu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gouvernement.fr/les-strategies-engagees-par-le-gouvernement"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bpifrance.fr/nos-appels-a-projets-concours/appel-a-manifestation-dinteret-solutions-souveraines-pour-les-reseaux-de-telecommunication" TargetMode="External"/><Relationship Id="rId2" Type="http://schemas.openxmlformats.org/officeDocument/2006/relationships/hyperlink" Target="https://www.entreprises.gouv.fr/fr/strategies-d-acceleration/strategie-d-acceleration-sante-numerique"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culture.gouv.fr/Aides-demarches/Appels-a-projets/Appel-a-manifestation-d-interet-AMI-Solutions-de-billetterie-innovantes" TargetMode="External"/><Relationship Id="rId2" Type="http://schemas.openxmlformats.org/officeDocument/2006/relationships/hyperlink" Target="https://www.culture.gouv.fr/Sites-thematiques/Industries-culturelles/Dossiers-thematiques/Consultation-publique-pour-une-strategie-d-acceleration-des-industries-culturelles-et-creatives" TargetMode="External"/><Relationship Id="rId1" Type="http://schemas.openxmlformats.org/officeDocument/2006/relationships/slideLayout" Target="../slideLayouts/slideLayout6.xml"/><Relationship Id="rId5" Type="http://schemas.openxmlformats.org/officeDocument/2006/relationships/hyperlink" Target="https://www.culture.gouv.fr/Aides-demarches/Appels-a-projets/Appel-a-projets-Experience-augmentee-du-spectacle-vivant" TargetMode="External"/><Relationship Id="rId4" Type="http://schemas.openxmlformats.org/officeDocument/2006/relationships/hyperlink" Target="https://www.culture.gouv.fr/Aides-demarches/Appels-a-projets/Appel-a-projets-Numerisation-du-patrimoine-et-de-l-architectur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entreprises.gouv.fr/fr/strategies-d-acceleration/strategie-d-acceleration-sante-numerique"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a:t>
            </a:fld>
            <a:endParaRPr lang="fr-FR" dirty="0"/>
          </a:p>
        </p:txBody>
      </p:sp>
      <p:sp>
        <p:nvSpPr>
          <p:cNvPr id="7" name="Espace réservé du texte 4"/>
          <p:cNvSpPr>
            <a:spLocks noGrp="1"/>
          </p:cNvSpPr>
          <p:nvPr>
            <p:ph type="body" sz="quarter" idx="13"/>
          </p:nvPr>
        </p:nvSpPr>
        <p:spPr>
          <a:xfrm>
            <a:off x="360000" y="1995686"/>
            <a:ext cx="8424000" cy="1161808"/>
          </a:xfrm>
        </p:spPr>
        <p:txBody>
          <a:bodyPr/>
          <a:lstStyle/>
          <a:p>
            <a:r>
              <a:rPr lang="fr-FR" dirty="0" smtClean="0">
                <a:solidFill>
                  <a:srgbClr val="002060"/>
                </a:solidFill>
              </a:rPr>
              <a:t>Panorama des dispositifs de l’ETAT</a:t>
            </a:r>
          </a:p>
          <a:p>
            <a:r>
              <a:rPr lang="fr-FR" sz="2400" dirty="0" smtClean="0">
                <a:solidFill>
                  <a:srgbClr val="002060"/>
                </a:solidFill>
              </a:rPr>
              <a:t>Secteur numérique  </a:t>
            </a:r>
          </a:p>
          <a:p>
            <a:endParaRPr lang="fr-FR" sz="1800" i="1" dirty="0" smtClean="0">
              <a:solidFill>
                <a:srgbClr val="002060"/>
              </a:solidFill>
            </a:endParaRPr>
          </a:p>
          <a:p>
            <a:r>
              <a:rPr lang="fr-FR" sz="1800" i="1" dirty="0" smtClean="0">
                <a:solidFill>
                  <a:srgbClr val="002060"/>
                </a:solidFill>
              </a:rPr>
              <a:t>Plan de relance inclus</a:t>
            </a:r>
          </a:p>
          <a:p>
            <a:endParaRPr lang="fr-FR" sz="1800" i="1" dirty="0">
              <a:solidFill>
                <a:srgbClr val="002060"/>
              </a:solidFill>
            </a:endParaRPr>
          </a:p>
          <a:p>
            <a:endParaRPr lang="fr-FR" sz="1800" i="1" dirty="0" smtClean="0">
              <a:solidFill>
                <a:srgbClr val="002060"/>
              </a:solidFill>
            </a:endParaRPr>
          </a:p>
          <a:p>
            <a:r>
              <a:rPr lang="fr-FR" sz="1400" i="1" dirty="0" smtClean="0">
                <a:solidFill>
                  <a:srgbClr val="002060"/>
                </a:solidFill>
              </a:rPr>
              <a:t>Septembre 2021</a:t>
            </a:r>
          </a:p>
          <a:p>
            <a:endParaRPr lang="fr-FR" sz="1800" i="1" dirty="0">
              <a:solidFill>
                <a:srgbClr val="002060"/>
              </a:solidFill>
            </a:endParaRPr>
          </a:p>
          <a:p>
            <a:r>
              <a:rPr lang="fr-FR" sz="1800" i="1" dirty="0" smtClean="0">
                <a:solidFill>
                  <a:srgbClr val="002060"/>
                </a:solidFill>
              </a:rPr>
              <a:t> </a:t>
            </a:r>
          </a:p>
          <a:p>
            <a:endParaRPr lang="fr-FR" sz="1200" b="0" cap="none" dirty="0">
              <a:solidFill>
                <a:srgbClr val="002060"/>
              </a:solidFill>
            </a:endParaRPr>
          </a:p>
          <a:p>
            <a:endParaRPr lang="fr-FR" sz="1800" b="0" cap="none" dirty="0" smtClean="0">
              <a:solidFill>
                <a:srgbClr val="002060"/>
              </a:solidFill>
            </a:endParaRPr>
          </a:p>
          <a:p>
            <a:endParaRPr lang="fr-FR" sz="1800" b="0" cap="none" dirty="0">
              <a:solidFill>
                <a:srgbClr val="002060"/>
              </a:solidFill>
            </a:endParaRPr>
          </a:p>
          <a:p>
            <a:endParaRPr lang="fr-FR" sz="1800" b="0" cap="none" dirty="0" smtClean="0">
              <a:solidFill>
                <a:srgbClr val="00206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6788" y="2931790"/>
            <a:ext cx="649254" cy="43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7848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mtClean="0"/>
              <a:pPr/>
              <a:t>10</a:t>
            </a:fld>
            <a:endParaRPr lang="fr-FR" dirty="0"/>
          </a:p>
        </p:txBody>
      </p:sp>
      <p:sp>
        <p:nvSpPr>
          <p:cNvPr id="4" name="Titre 6"/>
          <p:cNvSpPr txBox="1">
            <a:spLocks/>
          </p:cNvSpPr>
          <p:nvPr/>
        </p:nvSpPr>
        <p:spPr bwMode="gray">
          <a:xfrm>
            <a:off x="1548639" y="411510"/>
            <a:ext cx="8784001" cy="43204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spcAft>
                <a:spcPts val="1200"/>
              </a:spcAft>
            </a:pPr>
            <a:r>
              <a:rPr lang="fr-FR" sz="1600" dirty="0" smtClean="0">
                <a:solidFill>
                  <a:srgbClr val="002060"/>
                </a:solidFill>
              </a:rPr>
              <a:t>Numérique </a:t>
            </a:r>
            <a:r>
              <a:rPr lang="fr-FR" sz="1600" dirty="0">
                <a:solidFill>
                  <a:srgbClr val="002060"/>
                </a:solidFill>
              </a:rPr>
              <a:t>/ innovation (dispositifs «récurrents»)</a:t>
            </a:r>
          </a:p>
          <a:p>
            <a:pPr>
              <a:spcAft>
                <a:spcPts val="1200"/>
              </a:spcAft>
            </a:pPr>
            <a:r>
              <a:rPr lang="fr-FR" sz="1600" dirty="0" smtClean="0">
                <a:solidFill>
                  <a:srgbClr val="002060"/>
                </a:solidFill>
              </a:rPr>
              <a:t> </a:t>
            </a:r>
            <a:endParaRPr lang="fr-FR" sz="1600" dirty="0">
              <a:solidFill>
                <a:schemeClr val="tx2"/>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803431698"/>
              </p:ext>
            </p:extLst>
          </p:nvPr>
        </p:nvGraphicFramePr>
        <p:xfrm>
          <a:off x="223019" y="1100743"/>
          <a:ext cx="8640960" cy="3627120"/>
        </p:xfrm>
        <a:graphic>
          <a:graphicData uri="http://schemas.openxmlformats.org/drawingml/2006/table">
            <a:tbl>
              <a:tblPr firstRow="1"/>
              <a:tblGrid>
                <a:gridCol w="1152128"/>
                <a:gridCol w="3988941"/>
                <a:gridCol w="1080120"/>
                <a:gridCol w="1008112"/>
                <a:gridCol w="1411659"/>
              </a:tblGrid>
              <a:tr h="423031">
                <a:tc>
                  <a:txBody>
                    <a:bodyPr/>
                    <a:lstStyle/>
                    <a:p>
                      <a:pPr marL="0" algn="ctr" defTabSz="914400" rtl="0" eaLnBrk="1" latinLnBrk="0" hangingPunct="1"/>
                      <a:r>
                        <a:rPr lang="fr-FR" sz="1100" b="1" kern="1200" dirty="0" smtClean="0">
                          <a:solidFill>
                            <a:srgbClr val="002060"/>
                          </a:solidFill>
                          <a:latin typeface="+mn-lt"/>
                          <a:ea typeface="+mn-ea"/>
                          <a:cs typeface="+mn-cs"/>
                        </a:rPr>
                        <a:t>Dispositifs</a:t>
                      </a:r>
                      <a:endParaRPr lang="fr-FR" sz="1100" b="1" kern="120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mpd="sng">
                      <a:solidFill>
                        <a:srgbClr val="002060"/>
                      </a:solidFill>
                      <a:prstDash val="sysDot"/>
                    </a:lnT>
                    <a:lnB w="12700" cap="flat" cmpd="sng" algn="ctr">
                      <a:solidFill>
                        <a:srgbClr val="002060"/>
                      </a:solidFill>
                      <a:prstDash val="sysDot"/>
                      <a:round/>
                      <a:headEnd type="none" w="med" len="med"/>
                      <a:tailEnd type="none" w="med" len="med"/>
                    </a:lnB>
                  </a:tcPr>
                </a:tc>
                <a:tc>
                  <a:txBody>
                    <a:bodyPr/>
                    <a:lstStyle/>
                    <a:p>
                      <a:pPr marL="0" algn="ctr" defTabSz="914400" rtl="0" eaLnBrk="1" latinLnBrk="0" hangingPunct="1"/>
                      <a:r>
                        <a:rPr lang="fr-FR" sz="1100" b="1" kern="1200" dirty="0" smtClean="0">
                          <a:solidFill>
                            <a:srgbClr val="002060"/>
                          </a:solidFill>
                          <a:latin typeface="+mn-lt"/>
                          <a:ea typeface="+mn-ea"/>
                          <a:cs typeface="+mn-cs"/>
                        </a:rPr>
                        <a:t>Description </a:t>
                      </a:r>
                      <a:endParaRPr lang="fr-FR" sz="1100" b="1" kern="120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mpd="sng">
                      <a:solidFill>
                        <a:srgbClr val="002060"/>
                      </a:solidFill>
                      <a:prstDash val="sysDot"/>
                    </a:lnT>
                    <a:lnB w="12700" cap="flat" cmpd="sng" algn="ctr">
                      <a:solidFill>
                        <a:srgbClr val="002060"/>
                      </a:solidFill>
                      <a:prstDash val="sysDot"/>
                      <a:round/>
                      <a:headEnd type="none" w="med" len="med"/>
                      <a:tailEnd type="none" w="med" len="med"/>
                    </a:lnB>
                  </a:tcPr>
                </a:tc>
                <a:tc>
                  <a:txBody>
                    <a:bodyPr/>
                    <a:lstStyle/>
                    <a:p>
                      <a:pPr marL="0" algn="ctr" defTabSz="914400" rtl="0" eaLnBrk="1" latinLnBrk="0" hangingPunct="1"/>
                      <a:r>
                        <a:rPr lang="fr-FR" sz="1100" b="1" kern="1200" dirty="0" smtClean="0">
                          <a:solidFill>
                            <a:srgbClr val="002060"/>
                          </a:solidFill>
                          <a:latin typeface="+mn-lt"/>
                          <a:ea typeface="+mn-ea"/>
                          <a:cs typeface="+mn-cs"/>
                        </a:rPr>
                        <a:t>Opérateur</a:t>
                      </a:r>
                      <a:r>
                        <a:rPr lang="fr-FR" sz="1100" b="1" kern="1200" baseline="0" dirty="0" smtClean="0">
                          <a:solidFill>
                            <a:srgbClr val="002060"/>
                          </a:solidFill>
                          <a:latin typeface="+mn-lt"/>
                          <a:ea typeface="+mn-ea"/>
                          <a:cs typeface="+mn-cs"/>
                        </a:rPr>
                        <a:t>s</a:t>
                      </a:r>
                      <a:endParaRPr lang="fr-FR" sz="1100" b="1" kern="120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mpd="sng">
                      <a:solidFill>
                        <a:srgbClr val="002060"/>
                      </a:solidFill>
                      <a:prstDash val="sysDot"/>
                    </a:lnT>
                    <a:lnB w="12700" cap="flat" cmpd="sng" algn="ctr">
                      <a:solidFill>
                        <a:srgbClr val="002060"/>
                      </a:solidFill>
                      <a:prstDash val="sysDot"/>
                      <a:round/>
                      <a:headEnd type="none" w="med" len="med"/>
                      <a:tailEnd type="none" w="med" len="med"/>
                    </a:lnB>
                  </a:tcPr>
                </a:tc>
                <a:tc>
                  <a:txBody>
                    <a:bodyPr/>
                    <a:lstStyle/>
                    <a:p>
                      <a:pPr marL="0" algn="ctr" defTabSz="914400" rtl="0" eaLnBrk="1" latinLnBrk="0" hangingPunct="1"/>
                      <a:r>
                        <a:rPr lang="fr-FR" sz="1100" b="1" kern="1200" dirty="0" smtClean="0">
                          <a:solidFill>
                            <a:srgbClr val="002060"/>
                          </a:solidFill>
                          <a:latin typeface="+mn-lt"/>
                          <a:ea typeface="+mn-ea"/>
                          <a:cs typeface="+mn-cs"/>
                        </a:rPr>
                        <a:t>Calendrier</a:t>
                      </a:r>
                      <a:endParaRPr lang="fr-FR" sz="1100" b="1" kern="120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marL="0" algn="ctr" defTabSz="914400" rtl="0" eaLnBrk="1" latinLnBrk="0" hangingPunct="1"/>
                      <a:r>
                        <a:rPr lang="fr-FR" sz="1100" b="1" kern="1200" dirty="0" smtClean="0">
                          <a:solidFill>
                            <a:srgbClr val="002060"/>
                          </a:solidFill>
                          <a:latin typeface="+mn-lt"/>
                          <a:ea typeface="+mn-ea"/>
                          <a:cs typeface="+mn-cs"/>
                        </a:rPr>
                        <a:t>Modalités d’accès / Lien / contacts</a:t>
                      </a:r>
                      <a:endParaRPr lang="fr-FR" sz="1100" b="1" kern="120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r>
              <a:tr h="801105">
                <a:tc>
                  <a:txBody>
                    <a:bodyPr/>
                    <a:lstStyle/>
                    <a:p>
                      <a:r>
                        <a:rPr lang="fr-FR" sz="1100" b="1" dirty="0" smtClean="0">
                          <a:solidFill>
                            <a:srgbClr val="002060"/>
                          </a:solidFill>
                        </a:rPr>
                        <a:t>Crédit d’impôts innovation (CII)</a:t>
                      </a:r>
                    </a:p>
                    <a:p>
                      <a:endParaRPr lang="fr-FR" sz="1100" b="1" dirty="0">
                        <a:solidFill>
                          <a:srgbClr val="002060"/>
                        </a:solidFill>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marL="171450" indent="-171450">
                        <a:buFont typeface="Arial" panose="020B0604020202020204" pitchFamily="34" charset="0"/>
                        <a:buChar char="•"/>
                      </a:pPr>
                      <a:r>
                        <a:rPr lang="fr-FR" sz="800" kern="1200" baseline="0" dirty="0" smtClean="0">
                          <a:solidFill>
                            <a:srgbClr val="002060"/>
                          </a:solidFill>
                          <a:latin typeface="+mn-lt"/>
                          <a:ea typeface="+mn-ea"/>
                          <a:cs typeface="+mn-cs"/>
                        </a:rPr>
                        <a:t>20 % de crédit d’impôt  sur les dépenses d’innovation des PME</a:t>
                      </a:r>
                    </a:p>
                    <a:p>
                      <a:pPr marL="171450" indent="-171450">
                        <a:buFont typeface="Arial" panose="020B0604020202020204" pitchFamily="34" charset="0"/>
                        <a:buChar char="•"/>
                      </a:pPr>
                      <a:r>
                        <a:rPr lang="fr-FR" sz="800" kern="1200" baseline="0" dirty="0" smtClean="0">
                          <a:solidFill>
                            <a:srgbClr val="002060"/>
                          </a:solidFill>
                          <a:latin typeface="+mn-lt"/>
                          <a:ea typeface="+mn-ea"/>
                          <a:cs typeface="+mn-cs"/>
                        </a:rPr>
                        <a:t>Innovation au sens du CII : développement d’un nouveau produit / service sur le marché et présentant des performances supérieures  vis-à-vis de la concurrence (technique, fonctionnelle, ergonomique ou écologique)</a:t>
                      </a:r>
                    </a:p>
                    <a:p>
                      <a:pPr marL="171450" indent="-171450">
                        <a:buFont typeface="Arial" panose="020B0604020202020204" pitchFamily="34" charset="0"/>
                        <a:buChar char="•"/>
                      </a:pPr>
                      <a:r>
                        <a:rPr lang="fr-FR" sz="800" kern="1200" baseline="0" dirty="0" smtClean="0">
                          <a:solidFill>
                            <a:srgbClr val="002060"/>
                          </a:solidFill>
                          <a:latin typeface="+mn-lt"/>
                          <a:ea typeface="+mn-ea"/>
                          <a:cs typeface="+mn-cs"/>
                        </a:rPr>
                        <a:t>Assiette des dépenses  : 400 K€ / an</a:t>
                      </a:r>
                      <a:endParaRPr lang="fr-FR" sz="800" kern="1200" baseline="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marL="171450" indent="-171450">
                        <a:buFont typeface="Arial" panose="020B0604020202020204" pitchFamily="34" charset="0"/>
                        <a:buChar char="•"/>
                      </a:pPr>
                      <a:r>
                        <a:rPr lang="fr-FR" sz="800" kern="1200" baseline="0" dirty="0" smtClean="0">
                          <a:solidFill>
                            <a:srgbClr val="002060"/>
                          </a:solidFill>
                          <a:latin typeface="+mn-lt"/>
                          <a:ea typeface="+mn-ea"/>
                          <a:cs typeface="+mn-cs"/>
                        </a:rPr>
                        <a:t>Déclaration auprès des services fiscaux</a:t>
                      </a:r>
                      <a:endParaRPr lang="fr-FR" sz="800" kern="1200" baseline="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marL="171450" indent="-171450">
                        <a:buFont typeface="Arial" panose="020B0604020202020204" pitchFamily="34" charset="0"/>
                        <a:buChar char="•"/>
                      </a:pPr>
                      <a:r>
                        <a:rPr lang="fr-FR" sz="800" kern="1200" baseline="0" dirty="0" smtClean="0">
                          <a:solidFill>
                            <a:srgbClr val="002060"/>
                          </a:solidFill>
                          <a:latin typeface="+mn-lt"/>
                          <a:ea typeface="+mn-ea"/>
                          <a:cs typeface="+mn-cs"/>
                        </a:rPr>
                        <a:t>Annuel  - Exercice fiscal de l’entreprise</a:t>
                      </a:r>
                      <a:endParaRPr lang="fr-FR" sz="80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800" kern="1200" baseline="0" dirty="0" smtClean="0">
                          <a:solidFill>
                            <a:srgbClr val="002060"/>
                          </a:solidFill>
                          <a:latin typeface="+mn-lt"/>
                          <a:ea typeface="+mn-ea"/>
                          <a:cs typeface="+mn-cs"/>
                        </a:rPr>
                        <a:t>Le CII est subordonné au dépôt de la déclaration spéciale relative au CIR à transmettre lors de la déclaration de l’IS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800" kern="1200" baseline="0" dirty="0" smtClean="0">
                          <a:solidFill>
                            <a:srgbClr val="002060"/>
                          </a:solidFill>
                          <a:latin typeface="+mn-lt"/>
                          <a:ea typeface="+mn-ea"/>
                          <a:cs typeface="+mn-cs"/>
                          <a:hlinkClick r:id="rId2"/>
                        </a:rPr>
                        <a:t>Site DGE de présentation </a:t>
                      </a:r>
                      <a:endParaRPr lang="fr-FR" sz="800" kern="1200" baseline="0" dirty="0" smtClean="0">
                        <a:solidFill>
                          <a:srgbClr val="002060"/>
                        </a:solidFill>
                        <a:latin typeface="+mn-lt"/>
                        <a:ea typeface="+mn-ea"/>
                        <a:cs typeface="+mn-cs"/>
                      </a:endParaRPr>
                    </a:p>
                    <a:p>
                      <a:pPr marL="171450" indent="-171450">
                        <a:buFont typeface="Arial" panose="020B0604020202020204" pitchFamily="34" charset="0"/>
                        <a:buChar char="•"/>
                      </a:pPr>
                      <a:endParaRPr lang="fr-FR" sz="80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r>
              <a:tr h="720321">
                <a:tc>
                  <a:txBody>
                    <a:bodyPr/>
                    <a:lstStyle/>
                    <a:p>
                      <a:r>
                        <a:rPr lang="fr-FR" sz="1100" b="1" i="0" dirty="0" smtClean="0">
                          <a:solidFill>
                            <a:srgbClr val="002060"/>
                          </a:solidFill>
                        </a:rPr>
                        <a:t>Concours d’innovation </a:t>
                      </a:r>
                    </a:p>
                    <a:p>
                      <a:r>
                        <a:rPr lang="fr-FR" sz="1100" b="1" i="0" dirty="0" smtClean="0">
                          <a:solidFill>
                            <a:srgbClr val="002060"/>
                          </a:solidFill>
                        </a:rPr>
                        <a:t>I </a:t>
                      </a:r>
                      <a:r>
                        <a:rPr lang="fr-FR" sz="1100" b="1" i="0" dirty="0" err="1" smtClean="0">
                          <a:solidFill>
                            <a:srgbClr val="002060"/>
                          </a:solidFill>
                        </a:rPr>
                        <a:t>Nov</a:t>
                      </a:r>
                      <a:r>
                        <a:rPr lang="fr-FR" sz="1100" b="1" i="0" dirty="0" smtClean="0">
                          <a:solidFill>
                            <a:srgbClr val="002060"/>
                          </a:solidFill>
                        </a:rPr>
                        <a:t> </a:t>
                      </a: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a:txBody>
                    <a:bodyPr/>
                    <a:lstStyle/>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Financement des projets de recherche, développement et innovation  </a:t>
                      </a:r>
                    </a:p>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PME</a:t>
                      </a:r>
                    </a:p>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AAP thématiques </a:t>
                      </a:r>
                    </a:p>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Assiette :  600 000€ à 5M€ pour une durée de 12 à 36 mois</a:t>
                      </a:r>
                    </a:p>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Modalités d’aides : Subvention (2/3) et avance remboursable (1/3)</a:t>
                      </a:r>
                    </a:p>
                    <a:p>
                      <a:pPr marL="171450" indent="-171450">
                        <a:buFont typeface="Arial" panose="020B0604020202020204" pitchFamily="34" charset="0"/>
                        <a:buChar char="•"/>
                      </a:pPr>
                      <a:endParaRPr lang="fr-FR" sz="800" i="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a:txBody>
                    <a:bodyPr/>
                    <a:lstStyle/>
                    <a:p>
                      <a:pPr marL="171450" indent="-171450">
                        <a:buFont typeface="Arial" panose="020B0604020202020204" pitchFamily="34" charset="0"/>
                        <a:buChar char="•"/>
                      </a:pPr>
                      <a:r>
                        <a:rPr lang="fr-FR" sz="800" i="0" kern="1200" baseline="0" dirty="0" err="1" smtClean="0">
                          <a:solidFill>
                            <a:srgbClr val="002060"/>
                          </a:solidFill>
                          <a:latin typeface="+mn-lt"/>
                          <a:ea typeface="+mn-ea"/>
                          <a:cs typeface="+mn-cs"/>
                        </a:rPr>
                        <a:t>Bpifrance</a:t>
                      </a:r>
                      <a:endParaRPr lang="fr-FR" sz="800" i="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a:txBody>
                    <a:bodyPr/>
                    <a:lstStyle/>
                    <a:p>
                      <a:pPr marL="0" indent="0">
                        <a:buFont typeface="Arial" panose="020B0604020202020204" pitchFamily="34" charset="0"/>
                        <a:buNone/>
                      </a:pPr>
                      <a:r>
                        <a:rPr lang="fr-FR" sz="800" i="0" kern="1200" baseline="0" dirty="0" smtClean="0">
                          <a:solidFill>
                            <a:srgbClr val="002060"/>
                          </a:solidFill>
                          <a:latin typeface="+mn-lt"/>
                          <a:ea typeface="+mn-ea"/>
                          <a:cs typeface="+mn-cs"/>
                        </a:rPr>
                        <a:t>Clôture le 5 octobre</a:t>
                      </a:r>
                    </a:p>
                    <a:p>
                      <a:pPr marL="0" indent="0">
                        <a:buFont typeface="Arial" panose="020B0604020202020204" pitchFamily="34" charset="0"/>
                        <a:buNone/>
                      </a:pPr>
                      <a:r>
                        <a:rPr lang="fr-FR" sz="800" i="0" kern="1200" baseline="0" dirty="0" smtClean="0">
                          <a:solidFill>
                            <a:srgbClr val="002060"/>
                          </a:solidFill>
                          <a:latin typeface="+mn-lt"/>
                          <a:ea typeface="+mn-ea"/>
                          <a:cs typeface="+mn-cs"/>
                        </a:rPr>
                        <a:t>Vagues successives (2 AAP / an)</a:t>
                      </a:r>
                      <a:endParaRPr lang="fr-FR" sz="800" i="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a:txBody>
                    <a:bodyPr/>
                    <a:lstStyle/>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hlinkClick r:id="rId3"/>
                        </a:rPr>
                        <a:t>Lien vers l’AAP</a:t>
                      </a:r>
                      <a:endParaRPr lang="fr-FR" sz="800" i="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r>
              <a:tr h="720321">
                <a:tc>
                  <a:txBody>
                    <a:bodyPr/>
                    <a:lstStyle/>
                    <a:p>
                      <a:r>
                        <a:rPr lang="fr-FR" sz="1100" b="1" i="0" dirty="0" smtClean="0">
                          <a:solidFill>
                            <a:srgbClr val="002060"/>
                          </a:solidFill>
                        </a:rPr>
                        <a:t>I </a:t>
                      </a:r>
                      <a:r>
                        <a:rPr lang="fr-FR" sz="1100" b="1" i="0" dirty="0" err="1" smtClean="0">
                          <a:solidFill>
                            <a:srgbClr val="002060"/>
                          </a:solidFill>
                        </a:rPr>
                        <a:t>Demo</a:t>
                      </a:r>
                      <a:endParaRPr lang="fr-FR" sz="1100" b="1" i="0" dirty="0" smtClean="0">
                        <a:solidFill>
                          <a:srgbClr val="002060"/>
                        </a:solidFill>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a:txBody>
                    <a:bodyPr/>
                    <a:lstStyle/>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Ce dispositif soutient le développement de produits ou services innovants individuels ou collaboratifs</a:t>
                      </a:r>
                    </a:p>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La réalisation de ces projets peut comporter des phases de recherche industrielle ainsi que des phases de développement expérimental</a:t>
                      </a:r>
                    </a:p>
                    <a:p>
                      <a:pPr marL="171450" indent="-171450">
                        <a:buFont typeface="Arial" panose="020B0604020202020204" pitchFamily="34" charset="0"/>
                        <a:buChar char="•"/>
                      </a:pPr>
                      <a:r>
                        <a:rPr lang="fr-FR" sz="800" b="1" i="0" kern="1200" baseline="0" dirty="0" smtClean="0">
                          <a:solidFill>
                            <a:srgbClr val="002060"/>
                          </a:solidFill>
                          <a:latin typeface="+mn-lt"/>
                          <a:ea typeface="+mn-ea"/>
                          <a:cs typeface="+mn-cs"/>
                        </a:rPr>
                        <a:t>Assiette des dépenses  : </a:t>
                      </a:r>
                    </a:p>
                    <a:p>
                      <a:pPr marL="628650" lvl="1" indent="-171450">
                        <a:buFont typeface="Arial" panose="020B0604020202020204" pitchFamily="34" charset="0"/>
                        <a:buChar char="•"/>
                      </a:pPr>
                      <a:r>
                        <a:rPr lang="fr-FR" sz="800" b="1" i="0" kern="1200" baseline="0" dirty="0" smtClean="0">
                          <a:solidFill>
                            <a:srgbClr val="002060"/>
                          </a:solidFill>
                          <a:latin typeface="+mn-lt"/>
                          <a:ea typeface="+mn-ea"/>
                          <a:cs typeface="+mn-cs"/>
                        </a:rPr>
                        <a:t>supérieur à 2 millions d’euros pour les projets individuels </a:t>
                      </a:r>
                    </a:p>
                    <a:p>
                      <a:pPr marL="628650" lvl="1" indent="-171450">
                        <a:buFont typeface="Arial" panose="020B0604020202020204" pitchFamily="34" charset="0"/>
                        <a:buChar char="•"/>
                      </a:pPr>
                      <a:r>
                        <a:rPr lang="fr-FR" sz="800" b="1" i="0" kern="1200" baseline="0" dirty="0" smtClean="0">
                          <a:solidFill>
                            <a:srgbClr val="002060"/>
                          </a:solidFill>
                          <a:latin typeface="+mn-lt"/>
                          <a:ea typeface="+mn-ea"/>
                          <a:cs typeface="+mn-cs"/>
                        </a:rPr>
                        <a:t>supérieur à 4 millions d’euros pour les projets collaboratifs. </a:t>
                      </a:r>
                    </a:p>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Modalités d’aides : Subvention (60 ou 75 % selon le TRL) et une part d’avance remboursable</a:t>
                      </a:r>
                      <a:endParaRPr lang="fr-FR" sz="800" i="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a:txBody>
                    <a:bodyPr/>
                    <a:lstStyle/>
                    <a:p>
                      <a:pPr marL="171450" indent="-171450">
                        <a:buFont typeface="Arial" panose="020B0604020202020204" pitchFamily="34" charset="0"/>
                        <a:buChar char="•"/>
                      </a:pPr>
                      <a:r>
                        <a:rPr lang="fr-FR" sz="800" i="0" kern="1200" baseline="0" dirty="0" err="1" smtClean="0">
                          <a:solidFill>
                            <a:srgbClr val="002060"/>
                          </a:solidFill>
                          <a:latin typeface="+mn-lt"/>
                          <a:ea typeface="+mn-ea"/>
                          <a:cs typeface="+mn-cs"/>
                        </a:rPr>
                        <a:t>Bpifrance</a:t>
                      </a:r>
                      <a:r>
                        <a:rPr lang="fr-FR" sz="800" i="0" kern="1200" baseline="0" dirty="0" smtClean="0">
                          <a:solidFill>
                            <a:srgbClr val="002060"/>
                          </a:solidFill>
                          <a:latin typeface="+mn-lt"/>
                          <a:ea typeface="+mn-ea"/>
                          <a:cs typeface="+mn-cs"/>
                        </a:rPr>
                        <a:t> </a:t>
                      </a:r>
                      <a:endParaRPr lang="fr-FR" sz="800" i="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a:txBody>
                    <a:bodyPr/>
                    <a:lstStyle/>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3 mai 2022 </a:t>
                      </a:r>
                    </a:p>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rPr>
                        <a:t>Relève de dossiers tous les mois</a:t>
                      </a:r>
                      <a:endParaRPr lang="fr-FR" sz="800" i="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a:txBody>
                    <a:bodyPr/>
                    <a:lstStyle/>
                    <a:p>
                      <a:pPr marL="171450" indent="-171450">
                        <a:buFont typeface="Arial" panose="020B0604020202020204" pitchFamily="34" charset="0"/>
                        <a:buChar char="•"/>
                      </a:pPr>
                      <a:r>
                        <a:rPr lang="fr-FR" sz="800" i="0" kern="1200" baseline="0" dirty="0" smtClean="0">
                          <a:solidFill>
                            <a:srgbClr val="002060"/>
                          </a:solidFill>
                          <a:latin typeface="+mn-lt"/>
                          <a:ea typeface="+mn-ea"/>
                          <a:cs typeface="+mn-cs"/>
                          <a:hlinkClick r:id="rId4"/>
                        </a:rPr>
                        <a:t>Site de l’AAP</a:t>
                      </a:r>
                      <a:endParaRPr lang="fr-FR" sz="800" i="0" kern="1200" baseline="0" dirty="0">
                        <a:solidFill>
                          <a:srgbClr val="002060"/>
                        </a:solidFill>
                        <a:latin typeface="+mn-lt"/>
                        <a:ea typeface="+mn-ea"/>
                        <a:cs typeface="+mn-cs"/>
                      </a:endParaRPr>
                    </a:p>
                  </a:txBody>
                  <a:tcP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r>
            </a:tbl>
          </a:graphicData>
        </a:graphic>
      </p:graphicFrame>
    </p:spTree>
    <p:extLst>
      <p:ext uri="{BB962C8B-B14F-4D97-AF65-F5344CB8AC3E}">
        <p14:creationId xmlns:p14="http://schemas.microsoft.com/office/powerpoint/2010/main" val="4247925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mtClean="0"/>
              <a:pPr/>
              <a:t>11</a:t>
            </a:fld>
            <a:endParaRPr lang="fr-FR" dirty="0"/>
          </a:p>
        </p:txBody>
      </p:sp>
      <p:sp>
        <p:nvSpPr>
          <p:cNvPr id="4" name="Titre 6"/>
          <p:cNvSpPr txBox="1">
            <a:spLocks/>
          </p:cNvSpPr>
          <p:nvPr/>
        </p:nvSpPr>
        <p:spPr bwMode="gray">
          <a:xfrm>
            <a:off x="1548639" y="411510"/>
            <a:ext cx="8784001" cy="43204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spcAft>
                <a:spcPts val="1200"/>
              </a:spcAft>
            </a:pPr>
            <a:r>
              <a:rPr lang="fr-FR" sz="1600" dirty="0" smtClean="0">
                <a:solidFill>
                  <a:srgbClr val="002060"/>
                </a:solidFill>
              </a:rPr>
              <a:t>Ingénierie de formation IFPAI – </a:t>
            </a:r>
            <a:r>
              <a:rPr lang="fr-FR" sz="1600" dirty="0">
                <a:solidFill>
                  <a:srgbClr val="002060"/>
                </a:solidFill>
              </a:rPr>
              <a:t>PIA 3 régional</a:t>
            </a:r>
          </a:p>
          <a:p>
            <a:pPr>
              <a:spcAft>
                <a:spcPts val="1200"/>
              </a:spcAft>
            </a:pPr>
            <a:endParaRPr lang="fr-FR" sz="1600" dirty="0">
              <a:solidFill>
                <a:srgbClr val="002060"/>
              </a:solidFill>
            </a:endParaRPr>
          </a:p>
          <a:p>
            <a:pPr>
              <a:spcAft>
                <a:spcPts val="1200"/>
              </a:spcAft>
            </a:pPr>
            <a:r>
              <a:rPr lang="fr-FR" sz="1600" dirty="0" smtClean="0">
                <a:solidFill>
                  <a:srgbClr val="002060"/>
                </a:solidFill>
              </a:rPr>
              <a:t> </a:t>
            </a:r>
            <a:endParaRPr lang="fr-FR" sz="1600" dirty="0">
              <a:solidFill>
                <a:schemeClr val="tx2"/>
              </a:solidFill>
            </a:endParaRPr>
          </a:p>
        </p:txBody>
      </p:sp>
      <p:sp>
        <p:nvSpPr>
          <p:cNvPr id="9" name="ZoneTexte 8"/>
          <p:cNvSpPr txBox="1"/>
          <p:nvPr/>
        </p:nvSpPr>
        <p:spPr>
          <a:xfrm>
            <a:off x="179512" y="845150"/>
            <a:ext cx="4073236" cy="3454792"/>
          </a:xfrm>
          <a:prstGeom prst="rect">
            <a:avLst/>
          </a:prstGeom>
          <a:noFill/>
        </p:spPr>
        <p:txBody>
          <a:bodyPr wrap="square" rtlCol="0">
            <a:spAutoFit/>
          </a:bodyPr>
          <a:lstStyle/>
          <a:p>
            <a:pPr marL="285750" indent="-285750" algn="ctr">
              <a:buFont typeface="Wingdings" panose="05000000000000000000" pitchFamily="2" charset="2"/>
              <a:buChar char="Ø"/>
            </a:pPr>
            <a:r>
              <a:rPr lang="fr-FR" b="1" dirty="0" smtClean="0">
                <a:solidFill>
                  <a:srgbClr val="002060"/>
                </a:solidFill>
              </a:rPr>
              <a:t>Objectifs</a:t>
            </a:r>
          </a:p>
          <a:p>
            <a:pPr algn="ctr"/>
            <a:endParaRPr lang="fr-FR" sz="1100" dirty="0" smtClean="0">
              <a:solidFill>
                <a:srgbClr val="002060"/>
              </a:solidFill>
            </a:endParaRPr>
          </a:p>
          <a:p>
            <a:pPr marL="285750" indent="-285750">
              <a:buFont typeface="Arial" panose="020B0604020202020204" pitchFamily="34" charset="0"/>
              <a:buChar char="•"/>
            </a:pPr>
            <a:r>
              <a:rPr lang="fr-FR" sz="1000" dirty="0" smtClean="0">
                <a:solidFill>
                  <a:srgbClr val="002060"/>
                </a:solidFill>
              </a:rPr>
              <a:t>Cet AAP soutien des actions innovantes  :</a:t>
            </a:r>
          </a:p>
          <a:p>
            <a:pPr marL="742950" lvl="1" indent="-285750">
              <a:buFont typeface="Wingdings" panose="05000000000000000000" pitchFamily="2" charset="2"/>
              <a:buChar char="ü"/>
            </a:pPr>
            <a:r>
              <a:rPr lang="fr-FR" sz="1000" dirty="0">
                <a:solidFill>
                  <a:srgbClr val="002060"/>
                </a:solidFill>
              </a:rPr>
              <a:t>de pédagogies innovantes, de formation (formation tout au long de la vie, apprentissage, AFEST,…), </a:t>
            </a:r>
          </a:p>
          <a:p>
            <a:pPr marL="742950" lvl="1" indent="-285750">
              <a:buFont typeface="Wingdings" panose="05000000000000000000" pitchFamily="2" charset="2"/>
              <a:buChar char="ü"/>
            </a:pPr>
            <a:r>
              <a:rPr lang="fr-FR" sz="1000" dirty="0" smtClean="0">
                <a:solidFill>
                  <a:srgbClr val="002060"/>
                </a:solidFill>
              </a:rPr>
              <a:t>d’accompagnement </a:t>
            </a:r>
            <a:r>
              <a:rPr lang="fr-FR" sz="1000" dirty="0">
                <a:solidFill>
                  <a:srgbClr val="002060"/>
                </a:solidFill>
              </a:rPr>
              <a:t>des salariés, des dirigeants d’entreprise dans leurs nécessaires évolutions professionnelles et/ou organisationnelles</a:t>
            </a:r>
          </a:p>
          <a:p>
            <a:pPr marL="742950" lvl="1" indent="-285750">
              <a:buFont typeface="Wingdings" panose="05000000000000000000" pitchFamily="2" charset="2"/>
              <a:buChar char="ü"/>
            </a:pPr>
            <a:r>
              <a:rPr lang="fr-FR" sz="1000" dirty="0">
                <a:solidFill>
                  <a:srgbClr val="002060"/>
                </a:solidFill>
              </a:rPr>
              <a:t>de réinsertion des demandeurs </a:t>
            </a:r>
            <a:r>
              <a:rPr lang="fr-FR" sz="1000" dirty="0" smtClean="0">
                <a:solidFill>
                  <a:srgbClr val="002060"/>
                </a:solidFill>
              </a:rPr>
              <a:t>d’emploi</a:t>
            </a:r>
          </a:p>
          <a:p>
            <a:pPr marL="742950" lvl="1" indent="-285750">
              <a:buFont typeface="Wingdings" panose="05000000000000000000" pitchFamily="2" charset="2"/>
              <a:buChar char="ü"/>
            </a:pPr>
            <a:endParaRPr lang="fr-FR" sz="1000" dirty="0">
              <a:solidFill>
                <a:srgbClr val="002060"/>
              </a:solidFill>
            </a:endParaRPr>
          </a:p>
          <a:p>
            <a:pPr marL="285750" indent="-285750">
              <a:buFont typeface="Arial" panose="020B0604020202020204" pitchFamily="34" charset="0"/>
              <a:buChar char="•"/>
            </a:pPr>
            <a:r>
              <a:rPr lang="fr-FR" sz="1000" dirty="0">
                <a:solidFill>
                  <a:srgbClr val="002060"/>
                </a:solidFill>
              </a:rPr>
              <a:t>Les projets sont portés par des </a:t>
            </a:r>
            <a:r>
              <a:rPr lang="fr-FR" sz="1000" dirty="0" smtClean="0">
                <a:solidFill>
                  <a:srgbClr val="002060"/>
                </a:solidFill>
              </a:rPr>
              <a:t>consortiums, avec un chef de file, associant </a:t>
            </a:r>
            <a:r>
              <a:rPr lang="fr-FR" sz="1000" dirty="0">
                <a:solidFill>
                  <a:srgbClr val="002060"/>
                </a:solidFill>
              </a:rPr>
              <a:t>au </a:t>
            </a:r>
            <a:r>
              <a:rPr lang="fr-FR" sz="1000" dirty="0" smtClean="0">
                <a:solidFill>
                  <a:srgbClr val="002060"/>
                </a:solidFill>
              </a:rPr>
              <a:t>minimum : </a:t>
            </a:r>
            <a:endParaRPr lang="fr-FR" sz="1000" dirty="0">
              <a:solidFill>
                <a:srgbClr val="002060"/>
              </a:solidFill>
            </a:endParaRPr>
          </a:p>
          <a:p>
            <a:pPr marL="742950" lvl="1" indent="-285750">
              <a:buFont typeface="Wingdings" panose="05000000000000000000" pitchFamily="2" charset="2"/>
              <a:buChar char="ü"/>
            </a:pPr>
            <a:r>
              <a:rPr lang="fr-FR" sz="1000" dirty="0">
                <a:solidFill>
                  <a:srgbClr val="002060"/>
                </a:solidFill>
              </a:rPr>
              <a:t> des établissements de l’enseignement supérieur et/ou des organismes de formation et/ou d’accompagnement – public ou privé</a:t>
            </a:r>
          </a:p>
          <a:p>
            <a:pPr marL="742950" lvl="1" indent="-285750">
              <a:buFont typeface="Wingdings" panose="05000000000000000000" pitchFamily="2" charset="2"/>
              <a:buChar char="ü"/>
            </a:pPr>
            <a:r>
              <a:rPr lang="fr-FR" sz="1000" dirty="0" smtClean="0">
                <a:solidFill>
                  <a:srgbClr val="002060"/>
                </a:solidFill>
              </a:rPr>
              <a:t>des </a:t>
            </a:r>
            <a:r>
              <a:rPr lang="fr-FR" sz="1000" dirty="0">
                <a:solidFill>
                  <a:srgbClr val="002060"/>
                </a:solidFill>
              </a:rPr>
              <a:t>entreprises (grands groupes, ETI, PME/TPE, ESS) et/ou des organisations professionnelles, et/ou des Opérateurs de compétences (OPCO) et les collectivités territoriales </a:t>
            </a:r>
            <a:r>
              <a:rPr lang="fr-FR" sz="1000" dirty="0" err="1">
                <a:solidFill>
                  <a:srgbClr val="002060"/>
                </a:solidFill>
              </a:rPr>
              <a:t>co</a:t>
            </a:r>
            <a:r>
              <a:rPr lang="fr-FR" sz="1000" dirty="0">
                <a:solidFill>
                  <a:srgbClr val="002060"/>
                </a:solidFill>
              </a:rPr>
              <a:t>-financeurs du </a:t>
            </a:r>
            <a:r>
              <a:rPr lang="fr-FR" sz="1000" dirty="0" smtClean="0">
                <a:solidFill>
                  <a:srgbClr val="002060"/>
                </a:solidFill>
              </a:rPr>
              <a:t>projet</a:t>
            </a:r>
          </a:p>
          <a:p>
            <a:pPr marL="742950" lvl="1" indent="-285750">
              <a:buFont typeface="Wingdings" panose="05000000000000000000" pitchFamily="2" charset="2"/>
              <a:buChar char="ü"/>
            </a:pPr>
            <a:endParaRPr lang="fr-FR" sz="1100" dirty="0">
              <a:solidFill>
                <a:srgbClr val="002060"/>
              </a:solidFill>
            </a:endParaRPr>
          </a:p>
        </p:txBody>
      </p:sp>
      <p:sp>
        <p:nvSpPr>
          <p:cNvPr id="17" name="ZoneTexte 16"/>
          <p:cNvSpPr txBox="1"/>
          <p:nvPr/>
        </p:nvSpPr>
        <p:spPr>
          <a:xfrm>
            <a:off x="4364360" y="843558"/>
            <a:ext cx="4384104" cy="2962349"/>
          </a:xfrm>
          <a:prstGeom prst="rect">
            <a:avLst/>
          </a:prstGeom>
          <a:noFill/>
        </p:spPr>
        <p:txBody>
          <a:bodyPr wrap="square" rtlCol="0">
            <a:spAutoFit/>
          </a:bodyPr>
          <a:lstStyle/>
          <a:p>
            <a:pPr marL="285750" indent="-285750" algn="ctr">
              <a:buFont typeface="Wingdings" panose="05000000000000000000" pitchFamily="2" charset="2"/>
              <a:buChar char="Ø"/>
            </a:pPr>
            <a:r>
              <a:rPr lang="fr-FR" b="1" dirty="0" smtClean="0">
                <a:solidFill>
                  <a:srgbClr val="002060"/>
                </a:solidFill>
              </a:rPr>
              <a:t>Modalités de financement </a:t>
            </a:r>
          </a:p>
          <a:p>
            <a:pPr algn="ctr"/>
            <a:endParaRPr lang="fr-FR" sz="1100" dirty="0" smtClean="0">
              <a:solidFill>
                <a:srgbClr val="002060"/>
              </a:solidFill>
            </a:endParaRPr>
          </a:p>
          <a:p>
            <a:pPr marL="171450" indent="-171450" algn="just">
              <a:buFont typeface="Arial" panose="020B0604020202020204" pitchFamily="34" charset="0"/>
              <a:buChar char="•"/>
            </a:pPr>
            <a:r>
              <a:rPr lang="fr-FR" sz="1050" dirty="0">
                <a:solidFill>
                  <a:srgbClr val="002060"/>
                </a:solidFill>
              </a:rPr>
              <a:t>L’intervention se fait sous forme de </a:t>
            </a:r>
            <a:r>
              <a:rPr lang="fr-FR" sz="1050" b="1" dirty="0">
                <a:solidFill>
                  <a:srgbClr val="002060"/>
                </a:solidFill>
              </a:rPr>
              <a:t>subventions.</a:t>
            </a:r>
          </a:p>
          <a:p>
            <a:pPr marL="171450" indent="-171450" algn="just">
              <a:buFont typeface="Arial" panose="020B0604020202020204" pitchFamily="34" charset="0"/>
              <a:buChar char="•"/>
            </a:pPr>
            <a:r>
              <a:rPr lang="fr-FR" sz="1050" dirty="0">
                <a:solidFill>
                  <a:srgbClr val="002060"/>
                </a:solidFill>
              </a:rPr>
              <a:t>L’aide peut atteindre </a:t>
            </a:r>
            <a:r>
              <a:rPr lang="fr-FR" sz="1050" b="1" dirty="0">
                <a:solidFill>
                  <a:srgbClr val="002060"/>
                </a:solidFill>
              </a:rPr>
              <a:t>50%</a:t>
            </a:r>
            <a:r>
              <a:rPr lang="fr-FR" sz="1050" dirty="0">
                <a:solidFill>
                  <a:srgbClr val="002060"/>
                </a:solidFill>
              </a:rPr>
              <a:t> des dépenses éligibles</a:t>
            </a:r>
          </a:p>
          <a:p>
            <a:pPr marL="171450" indent="-171450" algn="just">
              <a:buFont typeface="Arial" panose="020B0604020202020204" pitchFamily="34" charset="0"/>
              <a:buChar char="•"/>
            </a:pPr>
            <a:r>
              <a:rPr lang="fr-FR" sz="1050" u="sng" dirty="0">
                <a:solidFill>
                  <a:srgbClr val="002060"/>
                </a:solidFill>
              </a:rPr>
              <a:t>Les dépenses éligibles du projet doit être </a:t>
            </a:r>
            <a:r>
              <a:rPr lang="fr-FR" sz="1050" b="1" u="sng" dirty="0">
                <a:solidFill>
                  <a:srgbClr val="002060"/>
                </a:solidFill>
              </a:rPr>
              <a:t>supérieur à 500K€</a:t>
            </a:r>
          </a:p>
          <a:p>
            <a:pPr marL="171450" indent="-171450" algn="just">
              <a:buFont typeface="Arial" panose="020B0604020202020204" pitchFamily="34" charset="0"/>
              <a:buChar char="•"/>
            </a:pPr>
            <a:r>
              <a:rPr lang="fr-FR" sz="1050" dirty="0">
                <a:solidFill>
                  <a:srgbClr val="002060"/>
                </a:solidFill>
              </a:rPr>
              <a:t>L’aide est plafonnée à </a:t>
            </a:r>
            <a:r>
              <a:rPr lang="fr-FR" sz="1050" b="1" dirty="0">
                <a:solidFill>
                  <a:srgbClr val="002060"/>
                </a:solidFill>
              </a:rPr>
              <a:t>2M€ par projet, au delà le projet relève de l’IFPAI National</a:t>
            </a:r>
          </a:p>
          <a:p>
            <a:pPr marL="171450" indent="-171450" algn="just">
              <a:buFont typeface="Arial" panose="020B0604020202020204" pitchFamily="34" charset="0"/>
              <a:buChar char="•"/>
            </a:pPr>
            <a:r>
              <a:rPr lang="fr-FR" sz="1050" dirty="0">
                <a:solidFill>
                  <a:srgbClr val="002060"/>
                </a:solidFill>
              </a:rPr>
              <a:t>L’assiette éligible doit être constituée d’un maximum de 40% </a:t>
            </a:r>
            <a:r>
              <a:rPr lang="fr-FR" sz="1050" b="1" dirty="0">
                <a:solidFill>
                  <a:srgbClr val="002060"/>
                </a:solidFill>
              </a:rPr>
              <a:t>de dépenses </a:t>
            </a:r>
            <a:r>
              <a:rPr lang="fr-FR" sz="1050" b="1" dirty="0" err="1">
                <a:solidFill>
                  <a:srgbClr val="002060"/>
                </a:solidFill>
              </a:rPr>
              <a:t>immobilisables</a:t>
            </a:r>
            <a:r>
              <a:rPr lang="fr-FR" sz="1050" b="1" dirty="0">
                <a:solidFill>
                  <a:srgbClr val="002060"/>
                </a:solidFill>
              </a:rPr>
              <a:t> (investissement)</a:t>
            </a:r>
          </a:p>
          <a:p>
            <a:pPr marL="171450" indent="-171450" algn="just">
              <a:buFont typeface="Arial" panose="020B0604020202020204" pitchFamily="34" charset="0"/>
              <a:buChar char="•"/>
            </a:pPr>
            <a:r>
              <a:rPr lang="fr-FR" sz="1050" dirty="0">
                <a:solidFill>
                  <a:srgbClr val="002060"/>
                </a:solidFill>
              </a:rPr>
              <a:t>Nature des dépenses éligibles : ingénierie pédagogique, formation de formateurs, plateaux techniques, … (pas d’immobilier)</a:t>
            </a:r>
          </a:p>
          <a:p>
            <a:pPr marL="171450" indent="-171450" algn="just">
              <a:buFont typeface="Arial" panose="020B0604020202020204" pitchFamily="34" charset="0"/>
              <a:buChar char="•"/>
            </a:pPr>
            <a:r>
              <a:rPr lang="fr-FR" sz="1050" dirty="0">
                <a:solidFill>
                  <a:srgbClr val="002060"/>
                </a:solidFill>
              </a:rPr>
              <a:t>Le financement s’étale sur </a:t>
            </a:r>
            <a:r>
              <a:rPr lang="fr-FR" sz="1050" b="1" dirty="0">
                <a:solidFill>
                  <a:srgbClr val="002060"/>
                </a:solidFill>
              </a:rPr>
              <a:t>3 ans au maximum</a:t>
            </a:r>
          </a:p>
          <a:p>
            <a:pPr marL="171450" indent="-171450" algn="just">
              <a:buFont typeface="Arial" panose="020B0604020202020204" pitchFamily="34" charset="0"/>
              <a:buChar char="•"/>
            </a:pPr>
            <a:r>
              <a:rPr lang="fr-FR" sz="1050" dirty="0">
                <a:solidFill>
                  <a:srgbClr val="002060"/>
                </a:solidFill>
              </a:rPr>
              <a:t>Les projets présentent un plan de financement équilibré, avec un co-financement « privé » de minimum </a:t>
            </a:r>
            <a:r>
              <a:rPr lang="fr-FR" sz="1050" b="1" dirty="0">
                <a:solidFill>
                  <a:srgbClr val="002060"/>
                </a:solidFill>
              </a:rPr>
              <a:t>30% dont :</a:t>
            </a:r>
            <a:r>
              <a:rPr lang="fr-FR" sz="1050" dirty="0">
                <a:solidFill>
                  <a:srgbClr val="002060"/>
                </a:solidFill>
              </a:rPr>
              <a:t> </a:t>
            </a:r>
            <a:endParaRPr lang="fr-FR" sz="1050" dirty="0" smtClean="0">
              <a:solidFill>
                <a:srgbClr val="002060"/>
              </a:solidFill>
            </a:endParaRPr>
          </a:p>
          <a:p>
            <a:pPr marL="628650" lvl="1" indent="-171450" algn="just">
              <a:buFontTx/>
              <a:buChar char="-"/>
            </a:pPr>
            <a:r>
              <a:rPr lang="fr-FR" sz="1000" dirty="0" smtClean="0">
                <a:solidFill>
                  <a:srgbClr val="002060"/>
                </a:solidFill>
              </a:rPr>
              <a:t>Valorisation </a:t>
            </a:r>
            <a:r>
              <a:rPr lang="fr-FR" sz="1000" dirty="0">
                <a:solidFill>
                  <a:srgbClr val="002060"/>
                </a:solidFill>
              </a:rPr>
              <a:t>: maximum de </a:t>
            </a:r>
            <a:r>
              <a:rPr lang="fr-FR" sz="1000" dirty="0" smtClean="0">
                <a:solidFill>
                  <a:srgbClr val="002060"/>
                </a:solidFill>
              </a:rPr>
              <a:t>30%</a:t>
            </a:r>
          </a:p>
          <a:p>
            <a:pPr marL="628650" lvl="1" indent="-171450" algn="just">
              <a:buFontTx/>
              <a:buChar char="-"/>
            </a:pPr>
            <a:r>
              <a:rPr lang="fr-FR" sz="1000" dirty="0" smtClean="0">
                <a:solidFill>
                  <a:srgbClr val="002060"/>
                </a:solidFill>
              </a:rPr>
              <a:t>OPCO </a:t>
            </a:r>
            <a:r>
              <a:rPr lang="fr-FR" sz="1000" dirty="0">
                <a:solidFill>
                  <a:srgbClr val="002060"/>
                </a:solidFill>
              </a:rPr>
              <a:t>: maximum de 50% </a:t>
            </a:r>
            <a:endParaRPr lang="fr-FR" sz="1000" dirty="0" smtClean="0">
              <a:solidFill>
                <a:srgbClr val="002060"/>
              </a:solidFill>
            </a:endParaRPr>
          </a:p>
          <a:p>
            <a:pPr marL="628650" lvl="1" indent="-171450" algn="just">
              <a:buFontTx/>
              <a:buChar char="-"/>
            </a:pPr>
            <a:r>
              <a:rPr lang="fr-FR" sz="1000" dirty="0" smtClean="0">
                <a:solidFill>
                  <a:srgbClr val="002060"/>
                </a:solidFill>
              </a:rPr>
              <a:t>Numéraire </a:t>
            </a:r>
            <a:r>
              <a:rPr lang="fr-FR" sz="1000" dirty="0">
                <a:solidFill>
                  <a:srgbClr val="002060"/>
                </a:solidFill>
              </a:rPr>
              <a:t>: minimum 20%</a:t>
            </a:r>
          </a:p>
        </p:txBody>
      </p:sp>
      <p:sp>
        <p:nvSpPr>
          <p:cNvPr id="19" name="ZoneTexte 18"/>
          <p:cNvSpPr txBox="1"/>
          <p:nvPr/>
        </p:nvSpPr>
        <p:spPr>
          <a:xfrm>
            <a:off x="2276128" y="4083917"/>
            <a:ext cx="4176464" cy="738664"/>
          </a:xfrm>
          <a:prstGeom prst="rect">
            <a:avLst/>
          </a:prstGeom>
          <a:solidFill>
            <a:schemeClr val="tx2">
              <a:lumMod val="20000"/>
              <a:lumOff val="80000"/>
            </a:schemeClr>
          </a:solidFill>
          <a:ln>
            <a:solidFill>
              <a:srgbClr val="002060"/>
            </a:solidFill>
          </a:ln>
        </p:spPr>
        <p:txBody>
          <a:bodyPr wrap="square" rtlCol="0">
            <a:spAutoFit/>
          </a:bodyPr>
          <a:lstStyle/>
          <a:p>
            <a:pPr marL="285750" indent="-285750" algn="just">
              <a:buFont typeface="Wingdings" panose="05000000000000000000" pitchFamily="2" charset="2"/>
              <a:buChar char="Ø"/>
            </a:pPr>
            <a:r>
              <a:rPr lang="fr-FR" sz="1050" b="1" dirty="0" smtClean="0">
                <a:solidFill>
                  <a:srgbClr val="002060"/>
                </a:solidFill>
              </a:rPr>
              <a:t>Opérateur : Banque des territoires </a:t>
            </a:r>
          </a:p>
          <a:p>
            <a:pPr marL="285750" indent="-285750" algn="just">
              <a:buFont typeface="Wingdings" panose="05000000000000000000" pitchFamily="2" charset="2"/>
              <a:buChar char="Ø"/>
            </a:pPr>
            <a:r>
              <a:rPr lang="fr-FR" sz="1050" b="1" dirty="0" smtClean="0">
                <a:solidFill>
                  <a:srgbClr val="002060"/>
                </a:solidFill>
                <a:hlinkClick r:id="rId2"/>
              </a:rPr>
              <a:t>Lien pour le déport des dossiers </a:t>
            </a:r>
            <a:endParaRPr lang="fr-FR" sz="1050" b="1" dirty="0">
              <a:solidFill>
                <a:srgbClr val="002060"/>
              </a:solidFill>
            </a:endParaRPr>
          </a:p>
          <a:p>
            <a:pPr marL="285750" indent="-285750" algn="just">
              <a:buFont typeface="Wingdings" panose="05000000000000000000" pitchFamily="2" charset="2"/>
              <a:buChar char="Ø"/>
            </a:pPr>
            <a:r>
              <a:rPr lang="fr-FR" sz="1050" b="1" dirty="0" smtClean="0">
                <a:solidFill>
                  <a:srgbClr val="002060"/>
                </a:solidFill>
              </a:rPr>
              <a:t>Date </a:t>
            </a:r>
            <a:r>
              <a:rPr lang="fr-FR" sz="1050" b="1" dirty="0">
                <a:solidFill>
                  <a:srgbClr val="002060"/>
                </a:solidFill>
              </a:rPr>
              <a:t>limite de dépôts : 30 novembre 2021 pour la 1</a:t>
            </a:r>
            <a:r>
              <a:rPr lang="fr-FR" sz="1050" b="1" baseline="30000" dirty="0">
                <a:solidFill>
                  <a:srgbClr val="002060"/>
                </a:solidFill>
              </a:rPr>
              <a:t>ère</a:t>
            </a:r>
            <a:r>
              <a:rPr lang="fr-FR" sz="1050" b="1" dirty="0">
                <a:solidFill>
                  <a:srgbClr val="002060"/>
                </a:solidFill>
              </a:rPr>
              <a:t> vague et 30 avril 2022 pour la 2</a:t>
            </a:r>
            <a:r>
              <a:rPr lang="fr-FR" sz="1050" b="1" baseline="30000" dirty="0">
                <a:solidFill>
                  <a:srgbClr val="002060"/>
                </a:solidFill>
              </a:rPr>
              <a:t>nde</a:t>
            </a:r>
            <a:r>
              <a:rPr lang="fr-FR" sz="1050" b="1" dirty="0">
                <a:solidFill>
                  <a:srgbClr val="002060"/>
                </a:solidFill>
              </a:rPr>
              <a:t> vague de </a:t>
            </a:r>
            <a:r>
              <a:rPr lang="fr-FR" sz="1050" b="1" dirty="0" smtClean="0">
                <a:solidFill>
                  <a:srgbClr val="002060"/>
                </a:solidFill>
              </a:rPr>
              <a:t>sélection</a:t>
            </a:r>
            <a:endParaRPr lang="fr-FR" sz="1050" b="1" dirty="0">
              <a:solidFill>
                <a:srgbClr val="002060"/>
              </a:solidFill>
            </a:endParaRPr>
          </a:p>
        </p:txBody>
      </p:sp>
    </p:spTree>
    <p:extLst>
      <p:ext uri="{BB962C8B-B14F-4D97-AF65-F5344CB8AC3E}">
        <p14:creationId xmlns:p14="http://schemas.microsoft.com/office/powerpoint/2010/main" val="2217433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mtClean="0"/>
              <a:pPr/>
              <a:t>12</a:t>
            </a:fld>
            <a:endParaRPr lang="fr-FR" dirty="0"/>
          </a:p>
        </p:txBody>
      </p:sp>
      <p:sp>
        <p:nvSpPr>
          <p:cNvPr id="4" name="ZoneTexte 3"/>
          <p:cNvSpPr txBox="1"/>
          <p:nvPr/>
        </p:nvSpPr>
        <p:spPr>
          <a:xfrm>
            <a:off x="95825" y="1526763"/>
            <a:ext cx="2315935" cy="738664"/>
          </a:xfrm>
          <a:prstGeom prst="rect">
            <a:avLst/>
          </a:prstGeom>
          <a:noFill/>
        </p:spPr>
        <p:txBody>
          <a:bodyPr wrap="square" rtlCol="0">
            <a:spAutoFit/>
          </a:bodyPr>
          <a:lstStyle/>
          <a:p>
            <a:pPr lvl="1"/>
            <a:r>
              <a:rPr lang="fr-FR" sz="1400" dirty="0">
                <a:solidFill>
                  <a:srgbClr val="002060"/>
                </a:solidFill>
              </a:rPr>
              <a:t>Lien et recensement des dispositifs du plan de relance  </a:t>
            </a:r>
          </a:p>
        </p:txBody>
      </p:sp>
      <p:sp>
        <p:nvSpPr>
          <p:cNvPr id="5" name="Titre 6"/>
          <p:cNvSpPr txBox="1">
            <a:spLocks/>
          </p:cNvSpPr>
          <p:nvPr/>
        </p:nvSpPr>
        <p:spPr bwMode="gray">
          <a:xfrm>
            <a:off x="1548639" y="411510"/>
            <a:ext cx="8784001" cy="43204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spcAft>
                <a:spcPts val="1200"/>
              </a:spcAft>
            </a:pPr>
            <a:r>
              <a:rPr lang="fr-FR" sz="1600" smtClean="0">
                <a:solidFill>
                  <a:srgbClr val="002060"/>
                </a:solidFill>
              </a:rPr>
              <a:t>Liens utiles</a:t>
            </a:r>
            <a:endParaRPr lang="fr-FR" sz="1600" dirty="0">
              <a:solidFill>
                <a:schemeClr val="tx2"/>
              </a:solidFill>
            </a:endParaRPr>
          </a:p>
        </p:txBody>
      </p:sp>
      <p:sp>
        <p:nvSpPr>
          <p:cNvPr id="6" name="ZoneTexte 5"/>
          <p:cNvSpPr txBox="1"/>
          <p:nvPr/>
        </p:nvSpPr>
        <p:spPr>
          <a:xfrm>
            <a:off x="2843808" y="1203598"/>
            <a:ext cx="5832648" cy="1384995"/>
          </a:xfrm>
          <a:prstGeom prst="rect">
            <a:avLst/>
          </a:prstGeom>
          <a:noFill/>
        </p:spPr>
        <p:txBody>
          <a:bodyPr wrap="square" rtlCol="0">
            <a:spAutoFit/>
          </a:bodyPr>
          <a:lstStyle/>
          <a:p>
            <a:pPr marL="285750" indent="-285750">
              <a:buFont typeface="Arial" panose="020B0604020202020204" pitchFamily="34" charset="0"/>
              <a:buChar char="•"/>
            </a:pPr>
            <a:r>
              <a:rPr lang="fr-FR" sz="1400" dirty="0">
                <a:solidFill>
                  <a:srgbClr val="002060"/>
                </a:solidFill>
              </a:rPr>
              <a:t>Site France Relance : </a:t>
            </a:r>
            <a:endParaRPr lang="fr-FR" sz="1400" dirty="0" smtClean="0">
              <a:solidFill>
                <a:srgbClr val="002060"/>
              </a:solidFill>
            </a:endParaRPr>
          </a:p>
          <a:p>
            <a:r>
              <a:rPr lang="fr-FR" sz="1400" dirty="0" smtClean="0">
                <a:solidFill>
                  <a:srgbClr val="002060"/>
                </a:solidFill>
                <a:hlinkClick r:id="rId2"/>
              </a:rPr>
              <a:t>https</a:t>
            </a:r>
            <a:r>
              <a:rPr lang="fr-FR" sz="1400" dirty="0">
                <a:solidFill>
                  <a:srgbClr val="002060"/>
                </a:solidFill>
                <a:hlinkClick r:id="rId2"/>
              </a:rPr>
              <a:t>://www.economie.gouv.fr/plan-de-relance/profils/entreprises</a:t>
            </a:r>
            <a:r>
              <a:rPr lang="fr-FR" sz="1400" dirty="0">
                <a:solidFill>
                  <a:srgbClr val="002060"/>
                </a:solidFill>
              </a:rPr>
              <a:t> </a:t>
            </a:r>
          </a:p>
          <a:p>
            <a:endParaRPr lang="fr-FR" sz="1400" dirty="0">
              <a:solidFill>
                <a:srgbClr val="002060"/>
              </a:solidFill>
            </a:endParaRPr>
          </a:p>
          <a:p>
            <a:pPr marL="285750" indent="-285750">
              <a:buFont typeface="Arial" panose="020B0604020202020204" pitchFamily="34" charset="0"/>
              <a:buChar char="•"/>
            </a:pPr>
            <a:r>
              <a:rPr lang="fr-FR" sz="1400" dirty="0">
                <a:solidFill>
                  <a:srgbClr val="002060"/>
                </a:solidFill>
              </a:rPr>
              <a:t>Calendrier général du plan de </a:t>
            </a:r>
            <a:r>
              <a:rPr lang="fr-FR" sz="1400" dirty="0" smtClean="0">
                <a:solidFill>
                  <a:srgbClr val="002060"/>
                </a:solidFill>
              </a:rPr>
              <a:t>relance : </a:t>
            </a:r>
          </a:p>
          <a:p>
            <a:r>
              <a:rPr lang="fr-FR" sz="1400" dirty="0" smtClean="0">
                <a:solidFill>
                  <a:srgbClr val="002060"/>
                </a:solidFill>
                <a:hlinkClick r:id="rId3"/>
              </a:rPr>
              <a:t>https</a:t>
            </a:r>
            <a:r>
              <a:rPr lang="fr-FR" sz="1400" dirty="0">
                <a:solidFill>
                  <a:srgbClr val="002060"/>
                </a:solidFill>
                <a:hlinkClick r:id="rId3"/>
              </a:rPr>
              <a:t>://www.economie.gouv.fr/files/files/directions_services/plan-de-relance/calendrier-appels-projets.pdf</a:t>
            </a:r>
            <a:r>
              <a:rPr lang="fr-FR" sz="1400" dirty="0">
                <a:solidFill>
                  <a:srgbClr val="002060"/>
                </a:solidFill>
              </a:rPr>
              <a:t> </a:t>
            </a:r>
          </a:p>
        </p:txBody>
      </p:sp>
      <p:sp>
        <p:nvSpPr>
          <p:cNvPr id="7" name="Espace réservé du texte 1"/>
          <p:cNvSpPr txBox="1">
            <a:spLocks/>
          </p:cNvSpPr>
          <p:nvPr/>
        </p:nvSpPr>
        <p:spPr bwMode="gray">
          <a:xfrm>
            <a:off x="2915817" y="3310170"/>
            <a:ext cx="5400600" cy="1269578"/>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fr-FR" sz="1400" dirty="0" err="1" smtClean="0">
                <a:solidFill>
                  <a:srgbClr val="002060"/>
                </a:solidFill>
              </a:rPr>
              <a:t>Datavision</a:t>
            </a:r>
            <a:endParaRPr lang="fr-FR" sz="1400" dirty="0" smtClean="0">
              <a:solidFill>
                <a:srgbClr val="002060"/>
              </a:solidFill>
            </a:endParaRPr>
          </a:p>
          <a:p>
            <a:r>
              <a:rPr lang="fr-FR" sz="1400" dirty="0" smtClean="0">
                <a:solidFill>
                  <a:srgbClr val="002060"/>
                </a:solidFill>
                <a:hlinkClick r:id="rId4"/>
              </a:rPr>
              <a:t>https://datavision.economie.gouv.fr/relance-industrie</a:t>
            </a:r>
            <a:r>
              <a:rPr lang="fr-FR" sz="1400" dirty="0" smtClean="0">
                <a:solidFill>
                  <a:srgbClr val="002060"/>
                </a:solidFill>
              </a:rPr>
              <a:t> </a:t>
            </a:r>
          </a:p>
          <a:p>
            <a:pPr marL="285750" indent="-285750">
              <a:buFont typeface="Arial" panose="020B0604020202020204" pitchFamily="34" charset="0"/>
              <a:buChar char="•"/>
            </a:pPr>
            <a:r>
              <a:rPr lang="fr-FR" sz="1400" dirty="0" smtClean="0">
                <a:solidFill>
                  <a:srgbClr val="002060"/>
                </a:solidFill>
              </a:rPr>
              <a:t>Site du Ministère de l’économie </a:t>
            </a:r>
          </a:p>
          <a:p>
            <a:r>
              <a:rPr lang="fr-FR" sz="1400" dirty="0" smtClean="0">
                <a:solidFill>
                  <a:srgbClr val="002060"/>
                </a:solidFill>
                <a:hlinkClick r:id="rId5"/>
              </a:rPr>
              <a:t>https://www.economie.gouv.fr/plan-de-relance/tableau-de-bord/competitivite</a:t>
            </a:r>
            <a:r>
              <a:rPr lang="fr-FR" sz="1400" dirty="0" smtClean="0">
                <a:solidFill>
                  <a:srgbClr val="002060"/>
                </a:solidFill>
              </a:rPr>
              <a:t>. </a:t>
            </a:r>
            <a:endParaRPr lang="fr-FR" sz="1400" dirty="0">
              <a:solidFill>
                <a:srgbClr val="002060"/>
              </a:solidFill>
            </a:endParaRPr>
          </a:p>
        </p:txBody>
      </p:sp>
      <p:sp>
        <p:nvSpPr>
          <p:cNvPr id="9" name="ZoneTexte 8"/>
          <p:cNvSpPr txBox="1"/>
          <p:nvPr/>
        </p:nvSpPr>
        <p:spPr>
          <a:xfrm>
            <a:off x="179512" y="3575627"/>
            <a:ext cx="2315935" cy="738664"/>
          </a:xfrm>
          <a:prstGeom prst="rect">
            <a:avLst/>
          </a:prstGeom>
          <a:noFill/>
        </p:spPr>
        <p:txBody>
          <a:bodyPr wrap="square" rtlCol="0">
            <a:spAutoFit/>
          </a:bodyPr>
          <a:lstStyle/>
          <a:p>
            <a:pPr lvl="1"/>
            <a:r>
              <a:rPr lang="fr-FR" sz="1400" dirty="0" smtClean="0">
                <a:solidFill>
                  <a:srgbClr val="002060"/>
                </a:solidFill>
              </a:rPr>
              <a:t>Valorisation et suivi des résultats du plan de relance</a:t>
            </a:r>
            <a:endParaRPr lang="fr-FR" sz="1400" dirty="0">
              <a:solidFill>
                <a:srgbClr val="002060"/>
              </a:solidFill>
            </a:endParaRPr>
          </a:p>
        </p:txBody>
      </p:sp>
      <p:pic>
        <p:nvPicPr>
          <p:cNvPr id="1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12360" y="234340"/>
            <a:ext cx="915494" cy="609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7595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mtClean="0"/>
              <a:pPr/>
              <a:t>2</a:t>
            </a:fld>
            <a:endParaRPr lang="fr-FR" dirty="0"/>
          </a:p>
        </p:txBody>
      </p:sp>
      <p:sp>
        <p:nvSpPr>
          <p:cNvPr id="5" name="ZoneTexte 4"/>
          <p:cNvSpPr txBox="1"/>
          <p:nvPr/>
        </p:nvSpPr>
        <p:spPr>
          <a:xfrm>
            <a:off x="323529" y="1094710"/>
            <a:ext cx="8352927" cy="2739211"/>
          </a:xfrm>
          <a:prstGeom prst="rect">
            <a:avLst/>
          </a:prstGeom>
          <a:noFill/>
        </p:spPr>
        <p:txBody>
          <a:bodyPr wrap="square" rtlCol="0">
            <a:spAutoFit/>
          </a:bodyPr>
          <a:lstStyle/>
          <a:p>
            <a:pPr marL="342900" indent="-342900">
              <a:lnSpc>
                <a:spcPct val="200000"/>
              </a:lnSpc>
              <a:buFont typeface="+mj-lt"/>
              <a:buAutoNum type="arabicPeriod"/>
            </a:pPr>
            <a:r>
              <a:rPr lang="fr-FR" sz="1400" dirty="0">
                <a:solidFill>
                  <a:srgbClr val="002060"/>
                </a:solidFill>
              </a:rPr>
              <a:t>Transformation </a:t>
            </a:r>
            <a:r>
              <a:rPr lang="fr-FR" sz="1400" dirty="0" smtClean="0">
                <a:solidFill>
                  <a:srgbClr val="002060"/>
                </a:solidFill>
              </a:rPr>
              <a:t>numérique </a:t>
            </a:r>
          </a:p>
          <a:p>
            <a:pPr marL="800100" lvl="1" indent="-342900">
              <a:buFont typeface="Arial" panose="020B0604020202020204" pitchFamily="34" charset="0"/>
              <a:buChar char="•"/>
            </a:pPr>
            <a:r>
              <a:rPr lang="fr-FR" sz="1400" dirty="0" smtClean="0">
                <a:solidFill>
                  <a:srgbClr val="002060"/>
                </a:solidFill>
              </a:rPr>
              <a:t>France </a:t>
            </a:r>
            <a:r>
              <a:rPr lang="fr-FR" sz="1400" dirty="0" err="1" smtClean="0">
                <a:solidFill>
                  <a:srgbClr val="002060"/>
                </a:solidFill>
              </a:rPr>
              <a:t>Num</a:t>
            </a:r>
            <a:r>
              <a:rPr lang="fr-FR" sz="1400" dirty="0" smtClean="0">
                <a:solidFill>
                  <a:srgbClr val="002060"/>
                </a:solidFill>
              </a:rPr>
              <a:t> – Transformation numérique des TPE / PME</a:t>
            </a:r>
          </a:p>
          <a:p>
            <a:pPr marL="800100" lvl="1" indent="-342900">
              <a:buFont typeface="Arial" panose="020B0604020202020204" pitchFamily="34" charset="0"/>
              <a:buChar char="•"/>
            </a:pPr>
            <a:r>
              <a:rPr lang="fr-FR" sz="1400" dirty="0" smtClean="0">
                <a:solidFill>
                  <a:srgbClr val="002060"/>
                </a:solidFill>
              </a:rPr>
              <a:t>Fonds « transformation </a:t>
            </a:r>
            <a:r>
              <a:rPr lang="fr-FR" sz="1400" dirty="0">
                <a:solidFill>
                  <a:srgbClr val="002060"/>
                </a:solidFill>
              </a:rPr>
              <a:t>numérique des collectivités </a:t>
            </a:r>
            <a:r>
              <a:rPr lang="fr-FR" sz="1400" dirty="0" smtClean="0">
                <a:solidFill>
                  <a:srgbClr val="002060"/>
                </a:solidFill>
              </a:rPr>
              <a:t>territoriales » </a:t>
            </a:r>
          </a:p>
          <a:p>
            <a:pPr marL="342900" indent="-342900">
              <a:lnSpc>
                <a:spcPct val="200000"/>
              </a:lnSpc>
              <a:buFont typeface="+mj-lt"/>
              <a:buAutoNum type="arabicPeriod"/>
            </a:pPr>
            <a:r>
              <a:rPr lang="fr-FR" sz="1400" dirty="0">
                <a:solidFill>
                  <a:srgbClr val="002060"/>
                </a:solidFill>
              </a:rPr>
              <a:t>Programme des </a:t>
            </a:r>
            <a:r>
              <a:rPr lang="fr-FR" sz="1400" dirty="0" smtClean="0">
                <a:solidFill>
                  <a:srgbClr val="002060"/>
                </a:solidFill>
              </a:rPr>
              <a:t>investissements d’avenir </a:t>
            </a:r>
            <a:r>
              <a:rPr lang="fr-FR" sz="1400" dirty="0">
                <a:solidFill>
                  <a:srgbClr val="002060"/>
                </a:solidFill>
              </a:rPr>
              <a:t>(PIA4)</a:t>
            </a:r>
          </a:p>
          <a:p>
            <a:pPr marL="342900" indent="-342900">
              <a:lnSpc>
                <a:spcPct val="200000"/>
              </a:lnSpc>
              <a:buFont typeface="+mj-lt"/>
              <a:buAutoNum type="arabicPeriod"/>
            </a:pPr>
            <a:r>
              <a:rPr lang="fr-FR" sz="1400" dirty="0" smtClean="0">
                <a:solidFill>
                  <a:srgbClr val="002060"/>
                </a:solidFill>
              </a:rPr>
              <a:t>Numérique </a:t>
            </a:r>
            <a:r>
              <a:rPr lang="fr-FR" sz="1400" dirty="0">
                <a:solidFill>
                  <a:srgbClr val="002060"/>
                </a:solidFill>
              </a:rPr>
              <a:t>/ innovation </a:t>
            </a:r>
            <a:r>
              <a:rPr lang="fr-FR" sz="1400" dirty="0" smtClean="0">
                <a:solidFill>
                  <a:srgbClr val="002060"/>
                </a:solidFill>
              </a:rPr>
              <a:t>(dispositifs «récurrents»)</a:t>
            </a:r>
          </a:p>
          <a:p>
            <a:pPr marL="342900" indent="-342900">
              <a:lnSpc>
                <a:spcPct val="200000"/>
              </a:lnSpc>
              <a:buFont typeface="+mj-lt"/>
              <a:buAutoNum type="arabicPeriod"/>
            </a:pPr>
            <a:r>
              <a:rPr lang="fr-FR" sz="1400" dirty="0" smtClean="0">
                <a:solidFill>
                  <a:srgbClr val="002060"/>
                </a:solidFill>
              </a:rPr>
              <a:t>Ingénierie de formation – PIA 3 régional</a:t>
            </a:r>
          </a:p>
          <a:p>
            <a:pPr marL="342900" indent="-342900">
              <a:buFont typeface="+mj-lt"/>
              <a:buAutoNum type="arabicPeriod"/>
            </a:pPr>
            <a:endParaRPr lang="fr-FR" sz="1600" dirty="0">
              <a:solidFill>
                <a:srgbClr val="002060"/>
              </a:solidFill>
            </a:endParaRPr>
          </a:p>
          <a:p>
            <a:pPr marL="342900" indent="-342900">
              <a:buFont typeface="+mj-lt"/>
              <a:buAutoNum type="arabicPeriod"/>
            </a:pPr>
            <a:endParaRPr lang="fr-FR" sz="1600" dirty="0"/>
          </a:p>
        </p:txBody>
      </p:sp>
      <p:sp>
        <p:nvSpPr>
          <p:cNvPr id="6" name="ZoneTexte 5"/>
          <p:cNvSpPr txBox="1"/>
          <p:nvPr/>
        </p:nvSpPr>
        <p:spPr>
          <a:xfrm>
            <a:off x="1763688" y="376435"/>
            <a:ext cx="1656184" cy="313932"/>
          </a:xfrm>
          <a:prstGeom prst="rect">
            <a:avLst/>
          </a:prstGeom>
          <a:noFill/>
        </p:spPr>
        <p:txBody>
          <a:bodyPr wrap="square" rtlCol="0">
            <a:spAutoFit/>
          </a:bodyPr>
          <a:lstStyle/>
          <a:p>
            <a:pPr>
              <a:lnSpc>
                <a:spcPct val="90000"/>
              </a:lnSpc>
              <a:spcBef>
                <a:spcPct val="0"/>
              </a:spcBef>
              <a:spcAft>
                <a:spcPts val="1200"/>
              </a:spcAft>
            </a:pPr>
            <a:r>
              <a:rPr lang="fr-FR" sz="1600" b="1" dirty="0">
                <a:solidFill>
                  <a:srgbClr val="002060"/>
                </a:solidFill>
                <a:latin typeface="+mj-lt"/>
                <a:ea typeface="+mj-ea"/>
                <a:cs typeface="+mj-cs"/>
              </a:rPr>
              <a:t>Sommaire</a:t>
            </a:r>
          </a:p>
        </p:txBody>
      </p:sp>
    </p:spTree>
    <p:extLst>
      <p:ext uri="{BB962C8B-B14F-4D97-AF65-F5344CB8AC3E}">
        <p14:creationId xmlns:p14="http://schemas.microsoft.com/office/powerpoint/2010/main" val="1589356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mtClean="0"/>
              <a:pPr/>
              <a:t>3</a:t>
            </a:fld>
            <a:endParaRPr lang="fr-FR" dirty="0"/>
          </a:p>
        </p:txBody>
      </p:sp>
      <p:sp>
        <p:nvSpPr>
          <p:cNvPr id="10" name="Titre 6"/>
          <p:cNvSpPr>
            <a:spLocks noGrp="1"/>
          </p:cNvSpPr>
          <p:nvPr>
            <p:ph type="title"/>
          </p:nvPr>
        </p:nvSpPr>
        <p:spPr>
          <a:xfrm>
            <a:off x="1547664" y="411510"/>
            <a:ext cx="8784001" cy="432048"/>
          </a:xfrm>
        </p:spPr>
        <p:txBody>
          <a:bodyPr/>
          <a:lstStyle/>
          <a:p>
            <a:pPr>
              <a:spcAft>
                <a:spcPts val="1200"/>
              </a:spcAft>
            </a:pPr>
            <a:r>
              <a:rPr lang="fr-FR" sz="1600" dirty="0">
                <a:solidFill>
                  <a:srgbClr val="002060"/>
                </a:solidFill>
              </a:rPr>
              <a:t>France </a:t>
            </a:r>
            <a:r>
              <a:rPr lang="fr-FR" sz="1600" dirty="0" err="1">
                <a:solidFill>
                  <a:srgbClr val="002060"/>
                </a:solidFill>
              </a:rPr>
              <a:t>Num</a:t>
            </a:r>
            <a:r>
              <a:rPr lang="fr-FR" sz="1600" dirty="0">
                <a:solidFill>
                  <a:srgbClr val="002060"/>
                </a:solidFill>
              </a:rPr>
              <a:t> – Transformation numérique des TPE / PME</a:t>
            </a:r>
          </a:p>
        </p:txBody>
      </p:sp>
      <p:graphicFrame>
        <p:nvGraphicFramePr>
          <p:cNvPr id="11" name="Tableau 10"/>
          <p:cNvGraphicFramePr>
            <a:graphicFrameLocks noGrp="1"/>
          </p:cNvGraphicFramePr>
          <p:nvPr>
            <p:extLst>
              <p:ext uri="{D42A27DB-BD31-4B8C-83A1-F6EECF244321}">
                <p14:modId xmlns:p14="http://schemas.microsoft.com/office/powerpoint/2010/main" val="3495426737"/>
              </p:ext>
            </p:extLst>
          </p:nvPr>
        </p:nvGraphicFramePr>
        <p:xfrm>
          <a:off x="252703" y="1059582"/>
          <a:ext cx="8640959" cy="3528392"/>
        </p:xfrm>
        <a:graphic>
          <a:graphicData uri="http://schemas.openxmlformats.org/drawingml/2006/table">
            <a:tbl>
              <a:tblPr firstRow="1"/>
              <a:tblGrid>
                <a:gridCol w="1440160"/>
                <a:gridCol w="2808312"/>
                <a:gridCol w="1512168"/>
                <a:gridCol w="1440160"/>
                <a:gridCol w="1440159"/>
              </a:tblGrid>
              <a:tr h="287954">
                <a:tc>
                  <a:txBody>
                    <a:bodyPr/>
                    <a:lstStyle/>
                    <a:p>
                      <a:pPr marL="0" algn="ctr" defTabSz="914400" rtl="0" eaLnBrk="1" latinLnBrk="0" hangingPunct="1"/>
                      <a:r>
                        <a:rPr lang="fr-FR" sz="1000" b="1" kern="1200" dirty="0" smtClean="0">
                          <a:solidFill>
                            <a:srgbClr val="002060"/>
                          </a:solidFill>
                          <a:latin typeface="+mn-lt"/>
                          <a:ea typeface="+mn-ea"/>
                          <a:cs typeface="+mn-cs"/>
                        </a:rPr>
                        <a:t>Dispositifs</a:t>
                      </a:r>
                      <a:endParaRPr lang="fr-FR" sz="1000" b="1" kern="1200" dirty="0">
                        <a:solidFill>
                          <a:srgbClr val="002060"/>
                        </a:solidFill>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fr-FR" sz="1000" b="1" kern="1200" dirty="0" smtClean="0">
                          <a:solidFill>
                            <a:srgbClr val="002060"/>
                          </a:solidFill>
                          <a:latin typeface="+mn-lt"/>
                          <a:ea typeface="+mn-ea"/>
                          <a:cs typeface="+mn-cs"/>
                        </a:rPr>
                        <a:t>Description </a:t>
                      </a:r>
                      <a:endParaRPr lang="fr-FR" sz="1000" b="1" kern="1200" dirty="0">
                        <a:solidFill>
                          <a:srgbClr val="002060"/>
                        </a:solidFill>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fr-FR" sz="1000" b="1" kern="1200" dirty="0" smtClean="0">
                          <a:solidFill>
                            <a:srgbClr val="002060"/>
                          </a:solidFill>
                          <a:latin typeface="+mn-lt"/>
                          <a:ea typeface="+mn-ea"/>
                          <a:cs typeface="+mn-cs"/>
                        </a:rPr>
                        <a:t>Opérateur</a:t>
                      </a:r>
                      <a:r>
                        <a:rPr lang="fr-FR" sz="1000" b="1" kern="1200" baseline="0" dirty="0" smtClean="0">
                          <a:solidFill>
                            <a:srgbClr val="002060"/>
                          </a:solidFill>
                          <a:latin typeface="+mn-lt"/>
                          <a:ea typeface="+mn-ea"/>
                          <a:cs typeface="+mn-cs"/>
                        </a:rPr>
                        <a:t>s</a:t>
                      </a:r>
                      <a:endParaRPr lang="fr-FR" sz="1000" b="1" kern="1200" dirty="0">
                        <a:solidFill>
                          <a:srgbClr val="002060"/>
                        </a:solidFill>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fr-FR" sz="1000" b="1" kern="1200" dirty="0" smtClean="0">
                          <a:solidFill>
                            <a:srgbClr val="002060"/>
                          </a:solidFill>
                          <a:latin typeface="+mn-lt"/>
                          <a:ea typeface="+mn-ea"/>
                          <a:cs typeface="+mn-cs"/>
                        </a:rPr>
                        <a:t>Calendrier</a:t>
                      </a:r>
                      <a:endParaRPr lang="fr-FR" sz="1000" b="1" kern="1200" dirty="0">
                        <a:solidFill>
                          <a:srgbClr val="002060"/>
                        </a:solidFill>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fr-FR" sz="1000" b="1" kern="1200" dirty="0" smtClean="0">
                          <a:solidFill>
                            <a:srgbClr val="002060"/>
                          </a:solidFill>
                          <a:latin typeface="+mn-lt"/>
                          <a:ea typeface="+mn-ea"/>
                          <a:cs typeface="+mn-cs"/>
                        </a:rPr>
                        <a:t>Modalités d’accès / Lien / contacts</a:t>
                      </a:r>
                      <a:endParaRPr lang="fr-FR" sz="1000" b="1" kern="1200" dirty="0">
                        <a:solidFill>
                          <a:srgbClr val="002060"/>
                        </a:solidFill>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574899">
                <a:tc>
                  <a:txBody>
                    <a:bodyPr/>
                    <a:lstStyle/>
                    <a:p>
                      <a:r>
                        <a:rPr lang="fr-FR" sz="1000" b="1" dirty="0" smtClean="0">
                          <a:solidFill>
                            <a:srgbClr val="002060"/>
                          </a:solidFill>
                        </a:rPr>
                        <a:t>Aides Diagnostics</a:t>
                      </a:r>
                    </a:p>
                    <a:p>
                      <a:r>
                        <a:rPr lang="fr-FR" sz="1000" b="1" dirty="0" smtClean="0">
                          <a:solidFill>
                            <a:srgbClr val="002060"/>
                          </a:solidFill>
                        </a:rPr>
                        <a:t>        </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r>
                        <a:rPr lang="fr-FR" sz="900" kern="1200" dirty="0" smtClean="0">
                          <a:solidFill>
                            <a:srgbClr val="002060"/>
                          </a:solidFill>
                          <a:latin typeface="+mn-lt"/>
                          <a:ea typeface="+mn-ea"/>
                          <a:cs typeface="+mn-cs"/>
                        </a:rPr>
                        <a:t>10 000 diagnostics en France, réalisés par les réseaux consulaires CCI</a:t>
                      </a:r>
                      <a:r>
                        <a:rPr lang="fr-FR" sz="900" kern="1200" baseline="0" dirty="0" smtClean="0">
                          <a:solidFill>
                            <a:srgbClr val="002060"/>
                          </a:solidFill>
                          <a:latin typeface="+mn-lt"/>
                          <a:ea typeface="+mn-ea"/>
                          <a:cs typeface="+mn-cs"/>
                        </a:rPr>
                        <a:t> et CMA </a:t>
                      </a:r>
                      <a:r>
                        <a:rPr lang="fr-FR" sz="900" kern="1200" dirty="0" smtClean="0">
                          <a:solidFill>
                            <a:srgbClr val="002060"/>
                          </a:solidFill>
                          <a:latin typeface="+mn-lt"/>
                          <a:ea typeface="+mn-ea"/>
                          <a:cs typeface="+mn-cs"/>
                        </a:rPr>
                        <a:t>auprès des commerçants, des artisans et des indépendants. </a:t>
                      </a:r>
                      <a:endParaRPr lang="fr-FR" sz="900" kern="1200" dirty="0">
                        <a:solidFill>
                          <a:srgbClr val="002060"/>
                        </a:solidFill>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r>
                        <a:rPr lang="fr-FR" sz="900" dirty="0" smtClean="0">
                          <a:solidFill>
                            <a:srgbClr val="002060"/>
                          </a:solidFill>
                        </a:rPr>
                        <a:t>CCI / CMA</a:t>
                      </a:r>
                      <a:endParaRPr lang="fr-FR" sz="90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r>
                        <a:rPr lang="fr-FR" sz="900" dirty="0" smtClean="0">
                          <a:solidFill>
                            <a:srgbClr val="002060"/>
                          </a:solidFill>
                        </a:rPr>
                        <a:t>Fin  : d</a:t>
                      </a:r>
                      <a:r>
                        <a:rPr lang="fr-FR" sz="900" baseline="0" dirty="0" smtClean="0">
                          <a:solidFill>
                            <a:srgbClr val="002060"/>
                          </a:solidFill>
                        </a:rPr>
                        <a:t>euxième semestre 2021</a:t>
                      </a:r>
                      <a:endParaRPr lang="fr-FR" sz="90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lang="fr-FR" sz="900" baseline="0" dirty="0" smtClean="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r>
              <a:tr h="649239">
                <a:tc>
                  <a:txBody>
                    <a:bodyPr/>
                    <a:lstStyle/>
                    <a:p>
                      <a:r>
                        <a:rPr lang="fr-FR" sz="1000" b="1" dirty="0" smtClean="0">
                          <a:solidFill>
                            <a:srgbClr val="002060"/>
                          </a:solidFill>
                        </a:rPr>
                        <a:t>Prêt</a:t>
                      </a:r>
                      <a:r>
                        <a:rPr lang="fr-FR" sz="1000" b="1" baseline="0" dirty="0" smtClean="0">
                          <a:solidFill>
                            <a:srgbClr val="002060"/>
                          </a:solidFill>
                        </a:rPr>
                        <a:t>s France </a:t>
                      </a:r>
                      <a:r>
                        <a:rPr lang="fr-FR" sz="1000" b="1" baseline="0" dirty="0" err="1" smtClean="0">
                          <a:solidFill>
                            <a:srgbClr val="002060"/>
                          </a:solidFill>
                        </a:rPr>
                        <a:t>Num</a:t>
                      </a:r>
                      <a:endParaRPr lang="fr-FR" sz="1000" b="1" baseline="0" dirty="0" smtClean="0">
                        <a:solidFill>
                          <a:srgbClr val="002060"/>
                        </a:solidFill>
                      </a:endParaRPr>
                    </a:p>
                    <a:p>
                      <a:endParaRPr lang="fr-FR" sz="1000" b="1" baseline="0" dirty="0" smtClean="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r>
                        <a:rPr lang="fr-FR" sz="900" dirty="0" smtClean="0">
                          <a:solidFill>
                            <a:srgbClr val="002060"/>
                          </a:solidFill>
                        </a:rPr>
                        <a:t>Garantie bancaire de 80 % de l’Etat sur des prêts couvrant des dépenses matérielles et immatérielles</a:t>
                      </a:r>
                      <a:r>
                        <a:rPr lang="fr-FR" sz="900" baseline="0" dirty="0" smtClean="0">
                          <a:solidFill>
                            <a:srgbClr val="002060"/>
                          </a:solidFill>
                        </a:rPr>
                        <a:t> de 50 000 € maximum. </a:t>
                      </a:r>
                    </a:p>
                    <a:p>
                      <a:r>
                        <a:rPr lang="fr-FR" sz="900" baseline="0" dirty="0" smtClean="0">
                          <a:solidFill>
                            <a:srgbClr val="002060"/>
                          </a:solidFill>
                        </a:rPr>
                        <a:t>&gt; PME et TPE </a:t>
                      </a:r>
                      <a:endParaRPr lang="fr-FR" sz="90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r>
                        <a:rPr lang="fr-FR" sz="900" dirty="0" smtClean="0">
                          <a:solidFill>
                            <a:srgbClr val="002060"/>
                          </a:solidFill>
                        </a:rPr>
                        <a:t>Réseaux bancaires partenaires (ex : CA, BPCE,</a:t>
                      </a:r>
                      <a:r>
                        <a:rPr lang="fr-FR" sz="900" baseline="0" dirty="0" smtClean="0">
                          <a:solidFill>
                            <a:srgbClr val="002060"/>
                          </a:solidFill>
                        </a:rPr>
                        <a:t> </a:t>
                      </a:r>
                      <a:r>
                        <a:rPr lang="fr-FR" sz="900" dirty="0" smtClean="0">
                          <a:solidFill>
                            <a:srgbClr val="002060"/>
                          </a:solidFill>
                        </a:rPr>
                        <a:t>Mémo</a:t>
                      </a:r>
                      <a:r>
                        <a:rPr lang="fr-FR" sz="900" baseline="0" dirty="0" smtClean="0">
                          <a:solidFill>
                            <a:srgbClr val="002060"/>
                          </a:solidFill>
                        </a:rPr>
                        <a:t> Bank, La Banque Postale…)</a:t>
                      </a:r>
                      <a:endParaRPr lang="fr-FR" sz="900" dirty="0" smtClean="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r>
                        <a:rPr lang="fr-FR" sz="900" dirty="0" smtClean="0">
                          <a:solidFill>
                            <a:srgbClr val="002060"/>
                          </a:solidFill>
                        </a:rPr>
                        <a:t>Lancement du prêt</a:t>
                      </a:r>
                      <a:r>
                        <a:rPr lang="fr-FR" sz="900" baseline="0" dirty="0" smtClean="0">
                          <a:solidFill>
                            <a:srgbClr val="002060"/>
                          </a:solidFill>
                        </a:rPr>
                        <a:t> le 8 décembre 2020</a:t>
                      </a:r>
                      <a:endParaRPr lang="fr-FR" sz="90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r>
                        <a:rPr lang="fr-FR" sz="900" dirty="0" smtClean="0">
                          <a:solidFill>
                            <a:srgbClr val="002060"/>
                          </a:solidFill>
                          <a:hlinkClick r:id="rId2"/>
                        </a:rPr>
                        <a:t>Site</a:t>
                      </a:r>
                      <a:r>
                        <a:rPr lang="fr-FR" sz="900" baseline="0" dirty="0" smtClean="0">
                          <a:solidFill>
                            <a:srgbClr val="002060"/>
                          </a:solidFill>
                          <a:hlinkClick r:id="rId2"/>
                        </a:rPr>
                        <a:t> internet France </a:t>
                      </a:r>
                      <a:r>
                        <a:rPr lang="fr-FR" sz="900" baseline="0" dirty="0" err="1" smtClean="0">
                          <a:solidFill>
                            <a:srgbClr val="002060"/>
                          </a:solidFill>
                          <a:hlinkClick r:id="rId2"/>
                        </a:rPr>
                        <a:t>Num</a:t>
                      </a:r>
                      <a:endParaRPr lang="fr-FR" sz="90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r>
              <a:tr h="790525">
                <a:tc>
                  <a:txBody>
                    <a:bodyPr/>
                    <a:lstStyle/>
                    <a:p>
                      <a:r>
                        <a:rPr lang="fr-FR" sz="1000" b="1" dirty="0" smtClean="0">
                          <a:solidFill>
                            <a:srgbClr val="002060"/>
                          </a:solidFill>
                        </a:rPr>
                        <a:t>Aides pour les communes</a:t>
                      </a:r>
                    </a:p>
                    <a:p>
                      <a:pPr marL="0" indent="0">
                        <a:buFont typeface="Wingdings" panose="05000000000000000000" pitchFamily="2" charset="2"/>
                        <a:buNone/>
                      </a:pPr>
                      <a:r>
                        <a:rPr lang="fr-FR" sz="1000" b="0" i="1" baseline="0" dirty="0" smtClean="0">
                          <a:solidFill>
                            <a:srgbClr val="002060"/>
                          </a:solidFill>
                        </a:rPr>
                        <a:t> </a:t>
                      </a:r>
                      <a:endParaRPr lang="fr-FR" sz="1000" b="0" i="1" dirty="0" smtClean="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r>
                        <a:rPr lang="fr-FR" sz="900" dirty="0" smtClean="0">
                          <a:solidFill>
                            <a:srgbClr val="002060"/>
                          </a:solidFill>
                        </a:rPr>
                        <a:t>Aide de 20 000 € pour les communes pour des actions collectives de digitalisation envers les commerces : manager de commerce,</a:t>
                      </a:r>
                      <a:r>
                        <a:rPr lang="fr-FR" sz="900" baseline="0" dirty="0" smtClean="0">
                          <a:solidFill>
                            <a:srgbClr val="002060"/>
                          </a:solidFill>
                        </a:rPr>
                        <a:t> </a:t>
                      </a:r>
                      <a:r>
                        <a:rPr lang="fr-FR" sz="900" dirty="0" smtClean="0">
                          <a:solidFill>
                            <a:srgbClr val="002060"/>
                          </a:solidFill>
                        </a:rPr>
                        <a:t>conseils,</a:t>
                      </a:r>
                      <a:r>
                        <a:rPr lang="fr-FR" sz="900" baseline="0" dirty="0" smtClean="0">
                          <a:solidFill>
                            <a:srgbClr val="002060"/>
                          </a:solidFill>
                        </a:rPr>
                        <a:t> </a:t>
                      </a:r>
                      <a:r>
                        <a:rPr lang="fr-FR" sz="900" dirty="0" smtClean="0">
                          <a:solidFill>
                            <a:srgbClr val="002060"/>
                          </a:solidFill>
                        </a:rPr>
                        <a:t>solutions numériques (</a:t>
                      </a:r>
                      <a:r>
                        <a:rPr lang="fr-FR" sz="900" dirty="0" err="1" smtClean="0">
                          <a:solidFill>
                            <a:srgbClr val="002060"/>
                          </a:solidFill>
                        </a:rPr>
                        <a:t>market</a:t>
                      </a:r>
                      <a:r>
                        <a:rPr lang="fr-FR" sz="900" dirty="0" smtClean="0">
                          <a:solidFill>
                            <a:srgbClr val="002060"/>
                          </a:solidFill>
                        </a:rPr>
                        <a:t> place, click and </a:t>
                      </a:r>
                      <a:r>
                        <a:rPr lang="fr-FR" sz="900" dirty="0" err="1" smtClean="0">
                          <a:solidFill>
                            <a:srgbClr val="002060"/>
                          </a:solidFill>
                        </a:rPr>
                        <a:t>collect</a:t>
                      </a:r>
                      <a:r>
                        <a:rPr lang="fr-FR" sz="900" dirty="0" smtClean="0">
                          <a:solidFill>
                            <a:srgbClr val="002060"/>
                          </a:solidFill>
                        </a:rPr>
                        <a:t>, e </a:t>
                      </a:r>
                      <a:r>
                        <a:rPr lang="fr-FR" sz="900" dirty="0" err="1" smtClean="0">
                          <a:solidFill>
                            <a:srgbClr val="002060"/>
                          </a:solidFill>
                        </a:rPr>
                        <a:t>reservation</a:t>
                      </a:r>
                      <a:r>
                        <a:rPr lang="fr-FR" sz="900" dirty="0" smtClean="0">
                          <a:solidFill>
                            <a:srgbClr val="002060"/>
                          </a:solidFill>
                        </a:rPr>
                        <a:t>…)</a:t>
                      </a:r>
                      <a:endParaRPr lang="fr-FR" sz="90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r>
                        <a:rPr lang="fr-FR" sz="900" dirty="0" smtClean="0">
                          <a:solidFill>
                            <a:srgbClr val="002060"/>
                          </a:solidFill>
                        </a:rPr>
                        <a:t>Banque des Territoires </a:t>
                      </a:r>
                    </a:p>
                    <a:p>
                      <a:endParaRPr lang="fr-FR" sz="90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indent="-171450">
                        <a:buFont typeface="Arial" panose="020B0604020202020204" pitchFamily="34" charset="0"/>
                        <a:buChar char="•"/>
                      </a:pPr>
                      <a:r>
                        <a:rPr lang="fr-FR" sz="900" dirty="0" smtClean="0">
                          <a:solidFill>
                            <a:srgbClr val="002060"/>
                          </a:solidFill>
                        </a:rPr>
                        <a:t>Déjà</a:t>
                      </a:r>
                      <a:r>
                        <a:rPr lang="fr-FR" sz="900" baseline="0" dirty="0" smtClean="0">
                          <a:solidFill>
                            <a:srgbClr val="002060"/>
                          </a:solidFill>
                        </a:rPr>
                        <a:t> ouvert pour les villes : ACV et PVD </a:t>
                      </a:r>
                    </a:p>
                    <a:p>
                      <a:pPr marL="171450" indent="-171450">
                        <a:buFont typeface="Arial" panose="020B0604020202020204" pitchFamily="34" charset="0"/>
                        <a:buChar char="•"/>
                      </a:pPr>
                      <a:r>
                        <a:rPr lang="fr-FR" sz="900" baseline="0" dirty="0" smtClean="0">
                          <a:solidFill>
                            <a:srgbClr val="002060"/>
                          </a:solidFill>
                        </a:rPr>
                        <a:t>Pour les autres communes à partir de 2021</a:t>
                      </a:r>
                      <a:endParaRPr lang="fr-FR" sz="90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a:buNone/>
                      </a:pPr>
                      <a:r>
                        <a:rPr lang="fr-FR" sz="900" dirty="0" smtClean="0">
                          <a:solidFill>
                            <a:srgbClr val="002060"/>
                          </a:solidFill>
                          <a:hlinkClick r:id="rId3"/>
                        </a:rPr>
                        <a:t>relance-commer-proxi@caissedesdepots.fr</a:t>
                      </a:r>
                      <a:r>
                        <a:rPr lang="fr-FR" sz="900" dirty="0" smtClean="0">
                          <a:solidFill>
                            <a:srgbClr val="002060"/>
                          </a:solidFill>
                        </a:rPr>
                        <a:t>.</a:t>
                      </a:r>
                    </a:p>
                    <a:p>
                      <a:pPr marL="0" indent="0">
                        <a:buFont typeface="Arial" panose="020B0604020202020204" pitchFamily="34" charset="0"/>
                        <a:buNone/>
                      </a:pPr>
                      <a:r>
                        <a:rPr lang="fr-FR" sz="900" dirty="0" smtClean="0">
                          <a:solidFill>
                            <a:srgbClr val="002060"/>
                          </a:solidFill>
                        </a:rPr>
                        <a:t>Contact territorial de la Banque des Territoires</a:t>
                      </a:r>
                      <a:r>
                        <a:rPr lang="fr-FR" sz="900" baseline="0" dirty="0" smtClean="0">
                          <a:solidFill>
                            <a:srgbClr val="002060"/>
                          </a:solidFill>
                        </a:rPr>
                        <a:t> </a:t>
                      </a:r>
                      <a:endParaRPr lang="fr-FR" sz="900" dirty="0" smtClean="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r>
              <a:tr h="696489">
                <a:tc>
                  <a:txBody>
                    <a:bodyPr/>
                    <a:lstStyle/>
                    <a:p>
                      <a:r>
                        <a:rPr lang="fr-FR" sz="1000" b="1" i="0" dirty="0" smtClean="0">
                          <a:solidFill>
                            <a:srgbClr val="002060"/>
                          </a:solidFill>
                        </a:rPr>
                        <a:t>AAP</a:t>
                      </a:r>
                      <a:r>
                        <a:rPr lang="fr-FR" sz="1000" b="1" i="0" baseline="0" dirty="0" smtClean="0">
                          <a:solidFill>
                            <a:srgbClr val="002060"/>
                          </a:solidFill>
                        </a:rPr>
                        <a:t> –Accompagnements des TPE / PME à la transformation numérique </a:t>
                      </a:r>
                      <a:endParaRPr lang="fr-FR" sz="1000" b="1" i="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r>
                        <a:rPr lang="fr-FR" sz="900" i="0" baseline="0" dirty="0" smtClean="0">
                          <a:solidFill>
                            <a:srgbClr val="002060"/>
                          </a:solidFill>
                        </a:rPr>
                        <a:t>Financement d’accompagnement de TPE / PME pour l’élaboration de plan d’action numérique ou des programmes de sensibilisation</a:t>
                      </a:r>
                      <a:endParaRPr lang="fr-FR" sz="900" i="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fr-FR" sz="900" i="0" baseline="0" dirty="0" err="1" smtClean="0">
                          <a:solidFill>
                            <a:srgbClr val="002060"/>
                          </a:solidFill>
                        </a:rPr>
                        <a:t>Bpifrance</a:t>
                      </a:r>
                      <a:r>
                        <a:rPr lang="fr-FR" sz="900" i="0" baseline="0" dirty="0" smtClean="0">
                          <a:solidFill>
                            <a:srgbClr val="002060"/>
                          </a:solidFill>
                        </a:rPr>
                        <a:t> (AAP)</a:t>
                      </a:r>
                    </a:p>
                    <a:p>
                      <a:pPr marL="171450" indent="-171450">
                        <a:buFont typeface="Arial" panose="020B0604020202020204" pitchFamily="34" charset="0"/>
                        <a:buChar char="•"/>
                      </a:pPr>
                      <a:r>
                        <a:rPr lang="fr-FR" sz="900" i="0" baseline="0" dirty="0" smtClean="0">
                          <a:solidFill>
                            <a:srgbClr val="002060"/>
                          </a:solidFill>
                        </a:rPr>
                        <a:t>Opérateurs labellisés pour  l’accompagnement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fr-FR" sz="900" b="0" i="0" dirty="0" smtClean="0">
                          <a:solidFill>
                            <a:srgbClr val="002060"/>
                          </a:solidFill>
                        </a:rPr>
                        <a:t>AAP</a:t>
                      </a:r>
                      <a:r>
                        <a:rPr lang="fr-FR" sz="900" b="0" i="0" baseline="0" dirty="0" smtClean="0">
                          <a:solidFill>
                            <a:srgbClr val="002060"/>
                          </a:solidFill>
                        </a:rPr>
                        <a:t> pour la sélection des opérateurs (</a:t>
                      </a:r>
                      <a:r>
                        <a:rPr lang="fr-FR" sz="900" b="0" i="0" baseline="0" dirty="0" err="1" smtClean="0">
                          <a:solidFill>
                            <a:srgbClr val="002060"/>
                          </a:solidFill>
                        </a:rPr>
                        <a:t>cloture</a:t>
                      </a:r>
                      <a:r>
                        <a:rPr lang="fr-FR" sz="900" b="0" i="0" baseline="0" dirty="0" smtClean="0">
                          <a:solidFill>
                            <a:srgbClr val="002060"/>
                          </a:solidFill>
                        </a:rPr>
                        <a:t> </a:t>
                      </a:r>
                    </a:p>
                    <a:p>
                      <a:pPr marL="171450" indent="-171450">
                        <a:buFont typeface="Arial" panose="020B0604020202020204" pitchFamily="34" charset="0"/>
                        <a:buChar char="•"/>
                      </a:pPr>
                      <a:r>
                        <a:rPr lang="fr-FR" sz="900" b="0" i="0" baseline="0" dirty="0" smtClean="0">
                          <a:solidFill>
                            <a:srgbClr val="002060"/>
                          </a:solidFill>
                        </a:rPr>
                        <a:t>Début des formation printemps 2021</a:t>
                      </a:r>
                      <a:endParaRPr lang="fr-FR" sz="900" b="0" i="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fr-FR" sz="900" i="0" dirty="0" smtClean="0">
                          <a:solidFill>
                            <a:srgbClr val="002060"/>
                          </a:solidFill>
                          <a:hlinkClick r:id="rId4"/>
                        </a:rPr>
                        <a:t>AAP</a:t>
                      </a:r>
                      <a:endParaRPr lang="fr-FR" sz="900" i="0" dirty="0" smtClean="0">
                        <a:solidFill>
                          <a:srgbClr val="002060"/>
                        </a:solidFill>
                      </a:endParaRPr>
                    </a:p>
                    <a:p>
                      <a:pPr marL="171450" indent="-171450">
                        <a:buFont typeface="Arial" panose="020B0604020202020204" pitchFamily="34" charset="0"/>
                        <a:buChar char="•"/>
                      </a:pPr>
                      <a:r>
                        <a:rPr lang="fr-FR" sz="900" i="0" dirty="0" smtClean="0">
                          <a:solidFill>
                            <a:srgbClr val="002060"/>
                          </a:solidFill>
                          <a:hlinkClick r:id="rId5"/>
                        </a:rPr>
                        <a:t>Liste des opérateurs sélectionnés</a:t>
                      </a:r>
                      <a:endParaRPr lang="fr-FR" sz="900" i="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264049">
                <a:tc>
                  <a:txBody>
                    <a:bodyPr/>
                    <a:lstStyle/>
                    <a:p>
                      <a:r>
                        <a:rPr lang="fr-FR" sz="1000" b="1" i="0" dirty="0" smtClean="0">
                          <a:solidFill>
                            <a:srgbClr val="002060"/>
                          </a:solidFill>
                        </a:rPr>
                        <a:t>Chèque numérique </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gridSpan="4">
                  <a:txBody>
                    <a:bodyPr/>
                    <a:lstStyle/>
                    <a:p>
                      <a:pPr marL="0" indent="0" algn="ctr">
                        <a:buFont typeface="Arial" panose="020B0604020202020204" pitchFamily="34" charset="0"/>
                        <a:buNone/>
                      </a:pPr>
                      <a:r>
                        <a:rPr lang="fr-FR" sz="900" b="1" i="0" dirty="0" smtClean="0">
                          <a:solidFill>
                            <a:srgbClr val="002060"/>
                          </a:solidFill>
                        </a:rPr>
                        <a:t>Clôturé</a:t>
                      </a:r>
                      <a:r>
                        <a:rPr lang="fr-FR" sz="900" b="1" i="0" baseline="0" dirty="0" smtClean="0">
                          <a:solidFill>
                            <a:srgbClr val="002060"/>
                          </a:solidFill>
                        </a:rPr>
                        <a:t> depuis fin juillet 2021</a:t>
                      </a:r>
                      <a:endParaRPr lang="fr-FR" sz="900" b="1" i="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71450" indent="-171450">
                        <a:buFont typeface="Arial" panose="020B0604020202020204" pitchFamily="34" charset="0"/>
                        <a:buChar char="•"/>
                      </a:pPr>
                      <a:endParaRPr lang="fr-FR" sz="900" i="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endParaRPr lang="fr-FR" sz="900" b="1" i="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71450" indent="-171450">
                        <a:buFont typeface="Arial" panose="020B0604020202020204" pitchFamily="34" charset="0"/>
                        <a:buChar char="•"/>
                      </a:pPr>
                      <a:endParaRPr lang="fr-FR" sz="900" i="0" dirty="0">
                        <a:solidFill>
                          <a:srgbClr val="002060"/>
                        </a:solidFill>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27990" y="195486"/>
            <a:ext cx="865672"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4253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mtClean="0"/>
              <a:pPr/>
              <a:t>4</a:t>
            </a:fld>
            <a:endParaRPr lang="fr-FR" dirty="0"/>
          </a:p>
        </p:txBody>
      </p:sp>
      <p:sp>
        <p:nvSpPr>
          <p:cNvPr id="7" name="Titre 6"/>
          <p:cNvSpPr txBox="1">
            <a:spLocks/>
          </p:cNvSpPr>
          <p:nvPr/>
        </p:nvSpPr>
        <p:spPr bwMode="gray">
          <a:xfrm>
            <a:off x="218903" y="1059582"/>
            <a:ext cx="8784001" cy="43204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spcAft>
                <a:spcPts val="1200"/>
              </a:spcAft>
            </a:pPr>
            <a:r>
              <a:rPr lang="fr-FR" sz="1600" dirty="0">
                <a:solidFill>
                  <a:srgbClr val="002060"/>
                </a:solidFill>
              </a:rPr>
              <a:t>Fonds « transformation numérique des collectivités territoriales » </a:t>
            </a:r>
          </a:p>
        </p:txBody>
      </p:sp>
      <p:graphicFrame>
        <p:nvGraphicFramePr>
          <p:cNvPr id="8" name="Tableau 7"/>
          <p:cNvGraphicFramePr>
            <a:graphicFrameLocks noGrp="1"/>
          </p:cNvGraphicFramePr>
          <p:nvPr>
            <p:extLst>
              <p:ext uri="{D42A27DB-BD31-4B8C-83A1-F6EECF244321}">
                <p14:modId xmlns:p14="http://schemas.microsoft.com/office/powerpoint/2010/main" val="1507155552"/>
              </p:ext>
            </p:extLst>
          </p:nvPr>
        </p:nvGraphicFramePr>
        <p:xfrm>
          <a:off x="218903" y="1512193"/>
          <a:ext cx="8640958" cy="1386840"/>
        </p:xfrm>
        <a:graphic>
          <a:graphicData uri="http://schemas.openxmlformats.org/drawingml/2006/table">
            <a:tbl>
              <a:tblPr firstRow="1"/>
              <a:tblGrid>
                <a:gridCol w="1272288"/>
                <a:gridCol w="3011902"/>
                <a:gridCol w="1152128"/>
                <a:gridCol w="1728192"/>
                <a:gridCol w="1476448"/>
              </a:tblGrid>
              <a:tr h="321072">
                <a:tc>
                  <a:txBody>
                    <a:bodyPr/>
                    <a:lstStyle/>
                    <a:p>
                      <a:pPr marL="0" algn="ctr" defTabSz="914400" rtl="0" eaLnBrk="1" latinLnBrk="0" hangingPunct="1"/>
                      <a:r>
                        <a:rPr lang="fr-FR" sz="1000" b="1" kern="1200" dirty="0" smtClean="0">
                          <a:solidFill>
                            <a:srgbClr val="002060"/>
                          </a:solidFill>
                          <a:latin typeface="+mn-lt"/>
                          <a:ea typeface="+mn-ea"/>
                          <a:cs typeface="+mn-cs"/>
                        </a:rPr>
                        <a:t>Dispositifs</a:t>
                      </a:r>
                      <a:endParaRPr lang="fr-FR" sz="1000" b="1" kern="120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mpd="sng">
                      <a:solidFill>
                        <a:srgbClr val="002060"/>
                      </a:solidFill>
                      <a:prstDash val="sysDot"/>
                    </a:lnT>
                    <a:lnB w="19050" cap="flat" cmpd="sng" algn="ctr">
                      <a:solidFill>
                        <a:srgbClr val="002060"/>
                      </a:solidFill>
                      <a:prstDash val="solid"/>
                      <a:round/>
                      <a:headEnd type="none" w="med" len="med"/>
                      <a:tailEnd type="none" w="med" len="med"/>
                    </a:lnB>
                  </a:tcPr>
                </a:tc>
                <a:tc>
                  <a:txBody>
                    <a:bodyPr/>
                    <a:lstStyle/>
                    <a:p>
                      <a:pPr marL="0" algn="ctr" defTabSz="914400" rtl="0" eaLnBrk="1" latinLnBrk="0" hangingPunct="1"/>
                      <a:r>
                        <a:rPr lang="fr-FR" sz="800" b="1" kern="1200" dirty="0" smtClean="0">
                          <a:solidFill>
                            <a:srgbClr val="002060"/>
                          </a:solidFill>
                          <a:latin typeface="+mn-lt"/>
                          <a:ea typeface="+mn-ea"/>
                          <a:cs typeface="+mn-cs"/>
                        </a:rPr>
                        <a:t>Description </a:t>
                      </a:r>
                      <a:endParaRPr lang="fr-FR" sz="800" b="1" kern="120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mpd="sng">
                      <a:solidFill>
                        <a:srgbClr val="002060"/>
                      </a:solidFill>
                      <a:prstDash val="sysDot"/>
                    </a:lnT>
                    <a:lnB w="19050" cap="flat" cmpd="sng" algn="ctr">
                      <a:solidFill>
                        <a:srgbClr val="002060"/>
                      </a:solidFill>
                      <a:prstDash val="solid"/>
                      <a:round/>
                      <a:headEnd type="none" w="med" len="med"/>
                      <a:tailEnd type="none" w="med" len="med"/>
                    </a:lnB>
                  </a:tcPr>
                </a:tc>
                <a:tc>
                  <a:txBody>
                    <a:bodyPr/>
                    <a:lstStyle/>
                    <a:p>
                      <a:pPr marL="0" algn="ctr" defTabSz="914400" rtl="0" eaLnBrk="1" latinLnBrk="0" hangingPunct="1"/>
                      <a:r>
                        <a:rPr lang="fr-FR" sz="800" b="1" kern="1200" dirty="0" smtClean="0">
                          <a:solidFill>
                            <a:srgbClr val="002060"/>
                          </a:solidFill>
                          <a:latin typeface="+mn-lt"/>
                          <a:ea typeface="+mn-ea"/>
                          <a:cs typeface="+mn-cs"/>
                        </a:rPr>
                        <a:t>Opérateur</a:t>
                      </a:r>
                      <a:r>
                        <a:rPr lang="fr-FR" sz="800" b="1" kern="1200" baseline="0" dirty="0" smtClean="0">
                          <a:solidFill>
                            <a:srgbClr val="002060"/>
                          </a:solidFill>
                          <a:latin typeface="+mn-lt"/>
                          <a:ea typeface="+mn-ea"/>
                          <a:cs typeface="+mn-cs"/>
                        </a:rPr>
                        <a:t>s</a:t>
                      </a:r>
                      <a:endParaRPr lang="fr-FR" sz="800" b="1" kern="120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mpd="sng">
                      <a:solidFill>
                        <a:srgbClr val="002060"/>
                      </a:solidFill>
                      <a:prstDash val="sysDot"/>
                    </a:lnT>
                    <a:lnB w="19050" cap="flat" cmpd="sng" algn="ctr">
                      <a:solidFill>
                        <a:srgbClr val="002060"/>
                      </a:solidFill>
                      <a:prstDash val="solid"/>
                      <a:round/>
                      <a:headEnd type="none" w="med" len="med"/>
                      <a:tailEnd type="none" w="med" len="med"/>
                    </a:lnB>
                  </a:tcPr>
                </a:tc>
                <a:tc>
                  <a:txBody>
                    <a:bodyPr/>
                    <a:lstStyle/>
                    <a:p>
                      <a:pPr marL="0" algn="ctr" defTabSz="914400" rtl="0" eaLnBrk="1" latinLnBrk="0" hangingPunct="1"/>
                      <a:r>
                        <a:rPr lang="fr-FR" sz="800" b="1" kern="1200" dirty="0" smtClean="0">
                          <a:solidFill>
                            <a:srgbClr val="002060"/>
                          </a:solidFill>
                          <a:latin typeface="+mn-lt"/>
                          <a:ea typeface="+mn-ea"/>
                          <a:cs typeface="+mn-cs"/>
                        </a:rPr>
                        <a:t>Calendrier</a:t>
                      </a:r>
                      <a:endParaRPr lang="fr-FR" sz="800" b="1" kern="120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mpd="sng">
                      <a:solidFill>
                        <a:srgbClr val="002060"/>
                      </a:solidFill>
                      <a:prstDash val="sysDot"/>
                    </a:lnT>
                    <a:lnB w="19050" cap="flat" cmpd="sng" algn="ctr">
                      <a:solidFill>
                        <a:srgbClr val="002060"/>
                      </a:solidFill>
                      <a:prstDash val="solid"/>
                      <a:round/>
                      <a:headEnd type="none" w="med" len="med"/>
                      <a:tailEnd type="none" w="med" len="med"/>
                    </a:lnB>
                  </a:tcPr>
                </a:tc>
                <a:tc>
                  <a:txBody>
                    <a:bodyPr/>
                    <a:lstStyle/>
                    <a:p>
                      <a:pPr marL="0" algn="ctr" defTabSz="914400" rtl="0" eaLnBrk="1" latinLnBrk="0" hangingPunct="1"/>
                      <a:r>
                        <a:rPr lang="fr-FR" sz="800" b="1" kern="1200" dirty="0" smtClean="0">
                          <a:solidFill>
                            <a:srgbClr val="002060"/>
                          </a:solidFill>
                          <a:latin typeface="+mn-lt"/>
                          <a:ea typeface="+mn-ea"/>
                          <a:cs typeface="+mn-cs"/>
                        </a:rPr>
                        <a:t>Modalités d’accès / Lien / contacts</a:t>
                      </a:r>
                      <a:endParaRPr lang="fr-FR" sz="800" b="1" kern="1200" dirty="0">
                        <a:solidFill>
                          <a:srgbClr val="002060"/>
                        </a:solidFill>
                        <a:latin typeface="+mn-lt"/>
                        <a:ea typeface="+mn-ea"/>
                        <a:cs typeface="+mn-cs"/>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2700" cmpd="sng">
                      <a:solidFill>
                        <a:srgbClr val="002060"/>
                      </a:solidFill>
                      <a:prstDash val="sysDot"/>
                    </a:lnT>
                    <a:lnB w="19050" cap="flat" cmpd="sng" algn="ctr">
                      <a:solidFill>
                        <a:srgbClr val="002060"/>
                      </a:solidFill>
                      <a:prstDash val="solid"/>
                      <a:round/>
                      <a:headEnd type="none" w="med" len="med"/>
                      <a:tailEnd type="none" w="med" len="med"/>
                    </a:lnB>
                  </a:tcPr>
                </a:tc>
              </a:tr>
              <a:tr h="1031096">
                <a:tc>
                  <a:txBody>
                    <a:bodyPr/>
                    <a:lstStyle/>
                    <a:p>
                      <a:r>
                        <a:rPr lang="fr-FR" sz="1000" b="1" dirty="0" smtClean="0">
                          <a:solidFill>
                            <a:srgbClr val="002060"/>
                          </a:solidFill>
                        </a:rPr>
                        <a:t>Fonds d’innovation</a:t>
                      </a:r>
                      <a:r>
                        <a:rPr lang="fr-FR" sz="1000" b="1" baseline="0" dirty="0" smtClean="0">
                          <a:solidFill>
                            <a:srgbClr val="002060"/>
                          </a:solidFill>
                        </a:rPr>
                        <a:t> et transformation numérique des collectivités territoriales</a:t>
                      </a:r>
                      <a:endParaRPr lang="fr-FR" sz="1000" b="1" dirty="0" smtClean="0">
                        <a:solidFill>
                          <a:srgbClr val="002060"/>
                        </a:solidFill>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marL="171450" indent="-171450">
                        <a:buFont typeface="Arial" panose="020B0604020202020204" pitchFamily="34" charset="0"/>
                        <a:buChar char="•"/>
                      </a:pPr>
                      <a:r>
                        <a:rPr lang="fr-FR" sz="900" kern="1200" baseline="0" dirty="0" smtClean="0">
                          <a:solidFill>
                            <a:srgbClr val="002060"/>
                          </a:solidFill>
                          <a:latin typeface="+mn-lt"/>
                          <a:ea typeface="+mn-ea"/>
                          <a:cs typeface="+mn-cs"/>
                        </a:rPr>
                        <a:t>Financement de projets de transformation numérique des collectivités </a:t>
                      </a:r>
                    </a:p>
                    <a:p>
                      <a:pPr marL="171450" indent="-171450">
                        <a:buFont typeface="Arial" panose="020B0604020202020204" pitchFamily="34" charset="0"/>
                        <a:buChar char="•"/>
                      </a:pPr>
                      <a:r>
                        <a:rPr lang="fr-FR" sz="900" kern="1200" baseline="0" dirty="0" smtClean="0">
                          <a:solidFill>
                            <a:srgbClr val="002060"/>
                          </a:solidFill>
                          <a:latin typeface="+mn-lt"/>
                          <a:ea typeface="+mn-ea"/>
                          <a:cs typeface="+mn-cs"/>
                        </a:rPr>
                        <a:t>Projets visés : service en ligne, dématérialisation, relation avec l’usager, exploitation des données formation des agents, ….</a:t>
                      </a:r>
                    </a:p>
                    <a:p>
                      <a:pPr marL="171450" indent="-171450">
                        <a:buFont typeface="Arial" panose="020B0604020202020204" pitchFamily="34" charset="0"/>
                        <a:buChar char="•"/>
                      </a:pPr>
                      <a:r>
                        <a:rPr lang="fr-FR" sz="900" kern="1200" baseline="0" dirty="0" smtClean="0">
                          <a:solidFill>
                            <a:srgbClr val="002060"/>
                          </a:solidFill>
                          <a:latin typeface="+mn-lt"/>
                          <a:ea typeface="+mn-ea"/>
                          <a:cs typeface="+mn-cs"/>
                        </a:rPr>
                        <a:t>Le financement peut atteindre 100 % du projet</a:t>
                      </a:r>
                    </a:p>
                    <a:p>
                      <a:pPr marL="171450" indent="-171450">
                        <a:buFont typeface="Arial" panose="020B0604020202020204" pitchFamily="34" charset="0"/>
                        <a:buChar char="•"/>
                      </a:pPr>
                      <a:r>
                        <a:rPr lang="fr-FR" sz="900" kern="1200" baseline="0" dirty="0" smtClean="0">
                          <a:solidFill>
                            <a:srgbClr val="002060"/>
                          </a:solidFill>
                          <a:latin typeface="+mn-lt"/>
                          <a:ea typeface="+mn-ea"/>
                          <a:cs typeface="+mn-cs"/>
                        </a:rPr>
                        <a:t>Fonds doté de 33 M€ au niveau national</a:t>
                      </a: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r>
                        <a:rPr lang="fr-FR" sz="900" dirty="0" smtClean="0">
                          <a:solidFill>
                            <a:srgbClr val="002060"/>
                          </a:solidFill>
                        </a:rPr>
                        <a:t>SGAR</a:t>
                      </a:r>
                      <a:r>
                        <a:rPr lang="fr-FR" sz="900" baseline="0" dirty="0" smtClean="0">
                          <a:solidFill>
                            <a:srgbClr val="002060"/>
                          </a:solidFill>
                        </a:rPr>
                        <a:t> et Préfectures de département </a:t>
                      </a:r>
                      <a:endParaRPr lang="fr-FR" sz="900" dirty="0">
                        <a:solidFill>
                          <a:srgbClr val="002060"/>
                        </a:solidFill>
                      </a:endParaRP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algn="l"/>
                      <a:r>
                        <a:rPr lang="fr-FR" sz="900" kern="1200" baseline="0" dirty="0" smtClean="0">
                          <a:solidFill>
                            <a:srgbClr val="002060"/>
                          </a:solidFill>
                          <a:latin typeface="+mn-lt"/>
                          <a:ea typeface="+mn-ea"/>
                          <a:cs typeface="+mn-cs"/>
                        </a:rPr>
                        <a:t>Ouvert depuis février 2021jusqu’à épuisement des fonds</a:t>
                      </a: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r>
                        <a:rPr lang="fr-FR" sz="900" kern="1200" baseline="0" dirty="0" smtClean="0">
                          <a:solidFill>
                            <a:srgbClr val="002060"/>
                          </a:solidFill>
                          <a:latin typeface="+mn-lt"/>
                          <a:ea typeface="+mn-ea"/>
                          <a:cs typeface="+mn-cs"/>
                        </a:rPr>
                        <a:t>Dépôt des dossiers par les collectivités sur démarches simplifiées </a:t>
                      </a:r>
                    </a:p>
                    <a:p>
                      <a:endParaRPr lang="fr-FR" sz="900" kern="1200" baseline="0" dirty="0" smtClean="0">
                        <a:solidFill>
                          <a:srgbClr val="002060"/>
                        </a:solidFill>
                        <a:latin typeface="+mn-lt"/>
                        <a:ea typeface="+mn-ea"/>
                        <a:cs typeface="+mn-cs"/>
                      </a:endParaRPr>
                    </a:p>
                    <a:p>
                      <a:pPr marL="0" indent="0">
                        <a:buFont typeface="Arial" panose="020B0604020202020204" pitchFamily="34" charset="0"/>
                        <a:buNone/>
                      </a:pPr>
                      <a:r>
                        <a:rPr lang="fr-FR" sz="900" kern="1200" baseline="0" dirty="0" smtClean="0">
                          <a:solidFill>
                            <a:srgbClr val="002060"/>
                          </a:solidFill>
                          <a:latin typeface="+mn-lt"/>
                          <a:ea typeface="+mn-ea"/>
                          <a:cs typeface="+mn-cs"/>
                        </a:rPr>
                        <a:t>La DREETS en support pour relais vers les préfecture</a:t>
                      </a:r>
                    </a:p>
                  </a:txBody>
                  <a:tcPr>
                    <a:lnL w="12700" cmpd="sng">
                      <a:solidFill>
                        <a:srgbClr val="002060"/>
                      </a:solidFill>
                      <a:prstDash val="sysDot"/>
                    </a:lnL>
                    <a:lnR w="12700" cap="flat" cmpd="sng" algn="ctr">
                      <a:solidFill>
                        <a:srgbClr val="002060"/>
                      </a:solidFill>
                      <a:prstDash val="sysDot"/>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rgbClr val="002060"/>
                      </a:solidFill>
                      <a:prstDash val="sysDot"/>
                      <a:round/>
                      <a:headEnd type="none" w="med" len="med"/>
                      <a:tailEnd type="none" w="med" len="med"/>
                    </a:lnB>
                  </a:tcPr>
                </a:tc>
              </a:tr>
            </a:tbl>
          </a:graphicData>
        </a:graphic>
      </p:graphicFrame>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3974" y="267494"/>
            <a:ext cx="865672"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354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mtClean="0"/>
              <a:pPr/>
              <a:t>5</a:t>
            </a:fld>
            <a:endParaRPr lang="fr-FR" dirty="0"/>
          </a:p>
        </p:txBody>
      </p:sp>
      <p:sp>
        <p:nvSpPr>
          <p:cNvPr id="4" name="Titre 6"/>
          <p:cNvSpPr txBox="1">
            <a:spLocks/>
          </p:cNvSpPr>
          <p:nvPr/>
        </p:nvSpPr>
        <p:spPr bwMode="gray">
          <a:xfrm>
            <a:off x="1548639" y="411510"/>
            <a:ext cx="8784001" cy="43204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spcAft>
                <a:spcPts val="1200"/>
              </a:spcAft>
            </a:pPr>
            <a:r>
              <a:rPr lang="fr-FR" sz="1600" dirty="0">
                <a:solidFill>
                  <a:srgbClr val="002060"/>
                </a:solidFill>
              </a:rPr>
              <a:t>Programme des </a:t>
            </a:r>
            <a:r>
              <a:rPr lang="fr-FR" sz="1600" dirty="0" smtClean="0">
                <a:solidFill>
                  <a:srgbClr val="002060"/>
                </a:solidFill>
              </a:rPr>
              <a:t>investissements </a:t>
            </a:r>
            <a:r>
              <a:rPr lang="fr-FR" sz="1600" dirty="0">
                <a:solidFill>
                  <a:srgbClr val="002060"/>
                </a:solidFill>
              </a:rPr>
              <a:t>d’avenir (</a:t>
            </a:r>
            <a:r>
              <a:rPr lang="fr-FR" sz="1600" dirty="0" smtClean="0">
                <a:solidFill>
                  <a:srgbClr val="002060"/>
                </a:solidFill>
              </a:rPr>
              <a:t>PIA 4</a:t>
            </a:r>
            <a:r>
              <a:rPr lang="fr-FR" sz="1600" dirty="0">
                <a:solidFill>
                  <a:srgbClr val="002060"/>
                </a:solidFill>
              </a:rPr>
              <a:t>)</a:t>
            </a:r>
          </a:p>
        </p:txBody>
      </p:sp>
      <p:sp>
        <p:nvSpPr>
          <p:cNvPr id="8" name="ZoneTexte 7"/>
          <p:cNvSpPr txBox="1"/>
          <p:nvPr/>
        </p:nvSpPr>
        <p:spPr>
          <a:xfrm>
            <a:off x="251521" y="1059582"/>
            <a:ext cx="8496944" cy="3785652"/>
          </a:xfrm>
          <a:prstGeom prst="rect">
            <a:avLst/>
          </a:prstGeom>
          <a:noFill/>
        </p:spPr>
        <p:txBody>
          <a:bodyPr wrap="square" rtlCol="0">
            <a:spAutoFit/>
          </a:bodyPr>
          <a:lstStyle/>
          <a:p>
            <a:pPr marL="285750" indent="-285750">
              <a:buFont typeface="Arial" panose="020B0604020202020204" pitchFamily="34" charset="0"/>
              <a:buChar char="•"/>
            </a:pPr>
            <a:r>
              <a:rPr lang="fr-FR" sz="1200" dirty="0" smtClean="0">
                <a:solidFill>
                  <a:srgbClr val="002060"/>
                </a:solidFill>
              </a:rPr>
              <a:t>Doté de 20 Mds€ sur 5 ans, le PIA 4 est programme qui vise à soutenir des projets d’investissements stratégiques selon une logique sectorielle.</a:t>
            </a:r>
          </a:p>
          <a:p>
            <a:endParaRPr lang="fr-FR" sz="1200" dirty="0" smtClean="0">
              <a:solidFill>
                <a:srgbClr val="002060"/>
              </a:solidFill>
            </a:endParaRPr>
          </a:p>
          <a:p>
            <a:pPr marL="285750" indent="-285750">
              <a:buFont typeface="Arial" panose="020B0604020202020204" pitchFamily="34" charset="0"/>
              <a:buChar char="•"/>
            </a:pPr>
            <a:r>
              <a:rPr lang="fr-FR" sz="1200" dirty="0" smtClean="0">
                <a:solidFill>
                  <a:srgbClr val="002060"/>
                </a:solidFill>
              </a:rPr>
              <a:t>Les secteurs stratégiques liés au numérique sont :</a:t>
            </a:r>
          </a:p>
          <a:p>
            <a:pPr marL="742950" lvl="1" indent="-285750">
              <a:buFont typeface="Wingdings" panose="05000000000000000000" pitchFamily="2" charset="2"/>
              <a:buChar char="ü"/>
            </a:pPr>
            <a:r>
              <a:rPr lang="fr-FR" sz="1200" dirty="0" smtClean="0">
                <a:solidFill>
                  <a:srgbClr val="002060"/>
                </a:solidFill>
              </a:rPr>
              <a:t>Technologies du quantique  </a:t>
            </a:r>
          </a:p>
          <a:p>
            <a:pPr marL="742950" lvl="1" indent="-285750">
              <a:buFont typeface="Wingdings" panose="05000000000000000000" pitchFamily="2" charset="2"/>
              <a:buChar char="ü"/>
            </a:pPr>
            <a:r>
              <a:rPr lang="fr-FR" sz="1200" dirty="0" smtClean="0">
                <a:solidFill>
                  <a:srgbClr val="002060"/>
                </a:solidFill>
              </a:rPr>
              <a:t>cyber sécurité </a:t>
            </a:r>
          </a:p>
          <a:p>
            <a:pPr marL="742950" lvl="1" indent="-285750">
              <a:buFont typeface="Wingdings" panose="05000000000000000000" pitchFamily="2" charset="2"/>
              <a:buChar char="ü"/>
            </a:pPr>
            <a:r>
              <a:rPr lang="fr-FR" sz="1200" dirty="0" err="1" smtClean="0">
                <a:solidFill>
                  <a:srgbClr val="002060"/>
                </a:solidFill>
              </a:rPr>
              <a:t>Edtech</a:t>
            </a:r>
            <a:r>
              <a:rPr lang="fr-FR" sz="1200" dirty="0" smtClean="0">
                <a:solidFill>
                  <a:srgbClr val="002060"/>
                </a:solidFill>
              </a:rPr>
              <a:t> – enseignement et numérique </a:t>
            </a:r>
          </a:p>
          <a:p>
            <a:pPr marL="742950" lvl="1" indent="-285750">
              <a:buFont typeface="Wingdings" panose="05000000000000000000" pitchFamily="2" charset="2"/>
              <a:buChar char="ü"/>
            </a:pPr>
            <a:r>
              <a:rPr lang="fr-FR" sz="1200" dirty="0" smtClean="0">
                <a:solidFill>
                  <a:srgbClr val="002060"/>
                </a:solidFill>
              </a:rPr>
              <a:t>Santé digitale (annoncé) </a:t>
            </a:r>
          </a:p>
          <a:p>
            <a:pPr marL="742950" lvl="1" indent="-285750">
              <a:buFont typeface="Wingdings" panose="05000000000000000000" pitchFamily="2" charset="2"/>
              <a:buChar char="ü"/>
            </a:pPr>
            <a:r>
              <a:rPr lang="fr-FR" sz="1200" dirty="0" smtClean="0">
                <a:solidFill>
                  <a:srgbClr val="002060"/>
                </a:solidFill>
              </a:rPr>
              <a:t>5G </a:t>
            </a:r>
            <a:r>
              <a:rPr lang="fr-FR" sz="1200" dirty="0">
                <a:solidFill>
                  <a:srgbClr val="002060"/>
                </a:solidFill>
              </a:rPr>
              <a:t>et </a:t>
            </a:r>
            <a:r>
              <a:rPr lang="fr-FR" sz="1200" dirty="0" smtClean="0">
                <a:solidFill>
                  <a:srgbClr val="002060"/>
                </a:solidFill>
              </a:rPr>
              <a:t>futures technologies de réseaux de télécommunication </a:t>
            </a:r>
          </a:p>
          <a:p>
            <a:pPr marL="742950" lvl="1" indent="-285750">
              <a:buFont typeface="Wingdings" panose="05000000000000000000" pitchFamily="2" charset="2"/>
              <a:buChar char="ü"/>
            </a:pPr>
            <a:r>
              <a:rPr lang="fr-FR" sz="1200" dirty="0" smtClean="0">
                <a:solidFill>
                  <a:srgbClr val="002060"/>
                </a:solidFill>
              </a:rPr>
              <a:t>Intelligence artificielle </a:t>
            </a:r>
          </a:p>
          <a:p>
            <a:pPr marL="742950" lvl="1" indent="-285750">
              <a:buFont typeface="Wingdings" panose="05000000000000000000" pitchFamily="2" charset="2"/>
              <a:buChar char="ü"/>
            </a:pPr>
            <a:r>
              <a:rPr lang="fr-FR" sz="1200" dirty="0" smtClean="0">
                <a:solidFill>
                  <a:srgbClr val="002060"/>
                </a:solidFill>
              </a:rPr>
              <a:t>Cloud </a:t>
            </a:r>
          </a:p>
          <a:p>
            <a:pPr marL="742950" lvl="1" indent="-285750">
              <a:buFont typeface="Wingdings" panose="05000000000000000000" pitchFamily="2" charset="2"/>
              <a:buChar char="ü"/>
            </a:pPr>
            <a:r>
              <a:rPr lang="fr-FR" sz="1200" dirty="0">
                <a:solidFill>
                  <a:srgbClr val="002060"/>
                </a:solidFill>
              </a:rPr>
              <a:t>V</a:t>
            </a:r>
            <a:r>
              <a:rPr lang="fr-FR" sz="1200" dirty="0" smtClean="0">
                <a:solidFill>
                  <a:srgbClr val="002060"/>
                </a:solidFill>
              </a:rPr>
              <a:t>erdissement du numérique</a:t>
            </a:r>
          </a:p>
          <a:p>
            <a:pPr marL="742950" lvl="1" indent="-285750">
              <a:buFont typeface="Wingdings" panose="05000000000000000000" pitchFamily="2" charset="2"/>
              <a:buChar char="ü"/>
            </a:pPr>
            <a:r>
              <a:rPr lang="fr-FR" sz="1200" dirty="0" smtClean="0">
                <a:solidFill>
                  <a:srgbClr val="002060"/>
                </a:solidFill>
              </a:rPr>
              <a:t>Industries culturelles et créatives </a:t>
            </a:r>
          </a:p>
          <a:p>
            <a:pPr marL="742950" lvl="1" indent="-285750">
              <a:buFont typeface="Arial" panose="020B0604020202020204" pitchFamily="34" charset="0"/>
              <a:buChar char="•"/>
            </a:pPr>
            <a:endParaRPr lang="fr-FR" sz="1200" dirty="0">
              <a:solidFill>
                <a:srgbClr val="002060"/>
              </a:solidFill>
            </a:endParaRPr>
          </a:p>
          <a:p>
            <a:pPr marL="285750" indent="-285750">
              <a:buFont typeface="Arial" panose="020B0604020202020204" pitchFamily="34" charset="0"/>
              <a:buChar char="•"/>
            </a:pPr>
            <a:r>
              <a:rPr lang="fr-FR" sz="1200" dirty="0" smtClean="0">
                <a:solidFill>
                  <a:srgbClr val="002060"/>
                </a:solidFill>
              </a:rPr>
              <a:t>Ces secteurs font l’objet d’une stratégie (« stratégie d’accélération ») publiées ou en cours de validation : </a:t>
            </a:r>
            <a:r>
              <a:rPr lang="fr-FR" sz="1200" dirty="0" smtClean="0">
                <a:solidFill>
                  <a:srgbClr val="002060"/>
                </a:solidFill>
                <a:hlinkClick r:id="rId2"/>
              </a:rPr>
              <a:t>Lien vers les stratégies d’accélération</a:t>
            </a:r>
            <a:endParaRPr lang="fr-FR" sz="1200" dirty="0" smtClean="0">
              <a:solidFill>
                <a:srgbClr val="002060"/>
              </a:solidFill>
            </a:endParaRPr>
          </a:p>
          <a:p>
            <a:endParaRPr lang="fr-FR" sz="1200" dirty="0" smtClean="0">
              <a:solidFill>
                <a:srgbClr val="002060"/>
              </a:solidFill>
            </a:endParaRPr>
          </a:p>
          <a:p>
            <a:pPr marL="285750" indent="-285750">
              <a:buFont typeface="Arial" panose="020B0604020202020204" pitchFamily="34" charset="0"/>
              <a:buChar char="•"/>
            </a:pPr>
            <a:r>
              <a:rPr lang="fr-FR" sz="1200" dirty="0" smtClean="0">
                <a:solidFill>
                  <a:srgbClr val="002060"/>
                </a:solidFill>
              </a:rPr>
              <a:t>Le PIA 4 soutient ces secteurs a travers plusieurs leviers : normes juridiques, financement, fiscalité, recherche, formation… </a:t>
            </a:r>
            <a:r>
              <a:rPr lang="fr-FR" sz="1200" b="1" dirty="0" smtClean="0">
                <a:solidFill>
                  <a:srgbClr val="002060"/>
                </a:solidFill>
              </a:rPr>
              <a:t>Les AAP pour le financement de projets seront publiés au fil de l’eau et décrit dans les slides suivantes. </a:t>
            </a:r>
          </a:p>
        </p:txBody>
      </p:sp>
    </p:spTree>
    <p:extLst>
      <p:ext uri="{BB962C8B-B14F-4D97-AF65-F5344CB8AC3E}">
        <p14:creationId xmlns:p14="http://schemas.microsoft.com/office/powerpoint/2010/main" val="1596562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z="700" smtClean="0"/>
              <a:pPr/>
              <a:t>6</a:t>
            </a:fld>
            <a:endParaRPr lang="fr-FR" sz="700" dirty="0"/>
          </a:p>
        </p:txBody>
      </p:sp>
      <p:sp>
        <p:nvSpPr>
          <p:cNvPr id="4" name="Titre 6"/>
          <p:cNvSpPr txBox="1">
            <a:spLocks/>
          </p:cNvSpPr>
          <p:nvPr/>
        </p:nvSpPr>
        <p:spPr bwMode="gray">
          <a:xfrm>
            <a:off x="1548639" y="411510"/>
            <a:ext cx="8784001" cy="43204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spcAft>
                <a:spcPts val="1200"/>
              </a:spcAft>
            </a:pPr>
            <a:r>
              <a:rPr lang="fr-FR" sz="1600" dirty="0">
                <a:solidFill>
                  <a:srgbClr val="002060"/>
                </a:solidFill>
              </a:rPr>
              <a:t>Programme des </a:t>
            </a:r>
            <a:r>
              <a:rPr lang="fr-FR" sz="1600" dirty="0" smtClean="0">
                <a:solidFill>
                  <a:srgbClr val="002060"/>
                </a:solidFill>
              </a:rPr>
              <a:t>investissements </a:t>
            </a:r>
            <a:r>
              <a:rPr lang="fr-FR" sz="1600" dirty="0">
                <a:solidFill>
                  <a:srgbClr val="002060"/>
                </a:solidFill>
              </a:rPr>
              <a:t>d’avenir (</a:t>
            </a:r>
            <a:r>
              <a:rPr lang="fr-FR" sz="1600" dirty="0" smtClean="0">
                <a:solidFill>
                  <a:srgbClr val="002060"/>
                </a:solidFill>
              </a:rPr>
              <a:t>PIA 4)</a:t>
            </a:r>
          </a:p>
          <a:p>
            <a:pPr>
              <a:spcAft>
                <a:spcPts val="1200"/>
              </a:spcAft>
            </a:pPr>
            <a:endParaRPr lang="fr-FR" sz="1600" dirty="0">
              <a:solidFill>
                <a:srgbClr val="00206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021236288"/>
              </p:ext>
            </p:extLst>
          </p:nvPr>
        </p:nvGraphicFramePr>
        <p:xfrm>
          <a:off x="179512" y="843558"/>
          <a:ext cx="8280920" cy="978385"/>
        </p:xfrm>
        <a:graphic>
          <a:graphicData uri="http://schemas.openxmlformats.org/drawingml/2006/table">
            <a:tbl>
              <a:tblPr firstRow="1"/>
              <a:tblGrid>
                <a:gridCol w="8280920"/>
              </a:tblGrid>
              <a:tr h="220991">
                <a:tc>
                  <a:txBody>
                    <a:bodyPr/>
                    <a:lstStyle/>
                    <a:p>
                      <a:pPr marL="0" algn="ctr" defTabSz="914400" rtl="0" eaLnBrk="1" latinLnBrk="0" hangingPunct="1"/>
                      <a:r>
                        <a:rPr lang="fr-FR" sz="1600" b="1" i="0" kern="1200" dirty="0" smtClean="0">
                          <a:solidFill>
                            <a:srgbClr val="002060"/>
                          </a:solidFill>
                          <a:latin typeface="+mn-lt"/>
                          <a:ea typeface="+mn-ea"/>
                          <a:cs typeface="+mn-cs"/>
                        </a:rPr>
                        <a:t>Cyber</a:t>
                      </a:r>
                      <a:r>
                        <a:rPr lang="fr-FR" sz="1600" b="1" i="0" kern="1200" baseline="0" dirty="0" smtClean="0">
                          <a:solidFill>
                            <a:srgbClr val="002060"/>
                          </a:solidFill>
                          <a:latin typeface="+mn-lt"/>
                          <a:ea typeface="+mn-ea"/>
                          <a:cs typeface="+mn-cs"/>
                        </a:rPr>
                        <a:t> sécurité </a:t>
                      </a:r>
                      <a:endParaRPr lang="fr-FR" sz="1800" b="1" kern="1200" dirty="0">
                        <a:solidFill>
                          <a:srgbClr val="002060"/>
                        </a:solidFill>
                        <a:latin typeface="+mn-lt"/>
                        <a:ea typeface="+mn-ea"/>
                        <a:cs typeface="+mn-cs"/>
                      </a:endParaRPr>
                    </a:p>
                  </a:txBody>
                  <a:tcPr>
                    <a:lnL w="12700" cmpd="sng">
                      <a:noFill/>
                      <a:prstDash val="sysDot"/>
                    </a:lnL>
                    <a:lnR w="12700" cap="flat" cmpd="sng" algn="ctr">
                      <a:noFill/>
                      <a:prstDash val="sysDot"/>
                      <a:round/>
                      <a:headEnd type="none" w="med" len="med"/>
                      <a:tailEnd type="none" w="med" len="med"/>
                    </a:lnR>
                    <a:lnT w="12700" cmpd="sng">
                      <a:noFill/>
                      <a:prstDash val="sysDot"/>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643105">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500" b="0" kern="1200" dirty="0" smtClean="0">
                        <a:solidFill>
                          <a:srgbClr val="002060"/>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100" b="0" kern="1200" dirty="0" smtClean="0">
                          <a:solidFill>
                            <a:srgbClr val="002060"/>
                          </a:solidFill>
                          <a:latin typeface="+mn-lt"/>
                          <a:ea typeface="+mn-ea"/>
                          <a:cs typeface="+mn-cs"/>
                        </a:rPr>
                        <a:t>Stratégie publiée</a:t>
                      </a:r>
                      <a:r>
                        <a:rPr lang="fr-FR" sz="1100" b="0" kern="1200" baseline="0" dirty="0" smtClean="0">
                          <a:solidFill>
                            <a:srgbClr val="002060"/>
                          </a:solidFill>
                          <a:latin typeface="+mn-lt"/>
                          <a:ea typeface="+mn-ea"/>
                          <a:cs typeface="+mn-cs"/>
                        </a:rPr>
                        <a:t> le </a:t>
                      </a:r>
                      <a:r>
                        <a:rPr lang="fr-FR" sz="1100" b="1" i="0" baseline="0" dirty="0" smtClean="0">
                          <a:solidFill>
                            <a:srgbClr val="002060"/>
                          </a:solidFill>
                        </a:rPr>
                        <a:t>18 février 2021 dotée de 1 Md€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100" b="0" i="0" baseline="0" dirty="0" smtClean="0">
                          <a:solidFill>
                            <a:srgbClr val="002060"/>
                          </a:solidFill>
                        </a:rPr>
                        <a:t>Information sur la stratégie : </a:t>
                      </a:r>
                    </a:p>
                  </a:txBody>
                  <a:tcPr>
                    <a:lnL w="12700" cmpd="sng">
                      <a:noFill/>
                      <a:prstDash val="sysDot"/>
                    </a:lnL>
                    <a:lnR w="12700" cap="flat" cmpd="sng" algn="ctr">
                      <a:noFill/>
                      <a:prstDash val="sysDot"/>
                      <a:round/>
                      <a:headEnd type="none" w="med" len="med"/>
                      <a:tailEnd type="none" w="med" len="med"/>
                    </a:lnR>
                    <a:lnT w="19050" cap="flat" cmpd="sng" algn="ctr">
                      <a:solidFill>
                        <a:srgbClr val="002060"/>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025327328"/>
              </p:ext>
            </p:extLst>
          </p:nvPr>
        </p:nvGraphicFramePr>
        <p:xfrm>
          <a:off x="179512" y="1923678"/>
          <a:ext cx="8208912" cy="2228065"/>
        </p:xfrm>
        <a:graphic>
          <a:graphicData uri="http://schemas.openxmlformats.org/drawingml/2006/table">
            <a:tbl>
              <a:tblPr firstRow="1"/>
              <a:tblGrid>
                <a:gridCol w="2131596"/>
                <a:gridCol w="3038658"/>
                <a:gridCol w="3038658"/>
              </a:tblGrid>
              <a:tr h="138688">
                <a:tc>
                  <a:txBody>
                    <a:bodyPr/>
                    <a:lstStyle/>
                    <a:p>
                      <a:pPr marL="0" algn="l" defTabSz="914400" rtl="0" eaLnBrk="1" latinLnBrk="0" hangingPunct="1"/>
                      <a:r>
                        <a:rPr lang="fr-FR" sz="1200" b="1" i="0" u="none" kern="1200" dirty="0" smtClean="0">
                          <a:solidFill>
                            <a:srgbClr val="002060"/>
                          </a:solidFill>
                          <a:latin typeface="+mn-lt"/>
                          <a:ea typeface="+mn-ea"/>
                          <a:cs typeface="+mn-cs"/>
                        </a:rPr>
                        <a:t>Dispositifs déployés </a:t>
                      </a:r>
                      <a:endParaRPr lang="fr-FR" sz="1400" b="1" u="none" kern="1200" dirty="0">
                        <a:solidFill>
                          <a:srgbClr val="002060"/>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fr-FR" sz="1400" b="1" kern="1200" dirty="0">
                        <a:solidFill>
                          <a:srgbClr val="002060"/>
                        </a:solidFill>
                        <a:latin typeface="+mn-lt"/>
                        <a:ea typeface="+mn-ea"/>
                        <a:cs typeface="+mn-cs"/>
                      </a:endParaRPr>
                    </a:p>
                  </a:txBody>
                  <a:tcPr>
                    <a:lnL w="12700" cap="flat" cmpd="sng" algn="ctr">
                      <a:noFill/>
                      <a:prstDash val="solid"/>
                      <a:round/>
                      <a:headEnd type="none" w="med" len="med"/>
                      <a:tailEnd type="none" w="med" len="med"/>
                    </a:lnL>
                    <a:lnR w="19050" cap="flat" cmpd="sng" algn="ctr">
                      <a:noFill/>
                      <a:prstDash val="sysDot"/>
                      <a:round/>
                      <a:headEnd type="none" w="med" len="med"/>
                      <a:tailEnd type="none" w="med" len="med"/>
                    </a:lnR>
                    <a:lnT w="1905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fr-FR" sz="1400" b="1" kern="1200" dirty="0">
                        <a:solidFill>
                          <a:srgbClr val="002060"/>
                        </a:solidFill>
                        <a:latin typeface="+mn-lt"/>
                        <a:ea typeface="+mn-ea"/>
                        <a:cs typeface="+mn-cs"/>
                      </a:endParaRPr>
                    </a:p>
                  </a:txBody>
                  <a:tcPr>
                    <a:lnL w="19050" cap="flat" cmpd="sng" algn="ctr">
                      <a:noFill/>
                      <a:prstDash val="sysDot"/>
                      <a:round/>
                      <a:headEnd type="none" w="med" len="med"/>
                      <a:tailEnd type="none" w="med" len="med"/>
                    </a:lnL>
                    <a:lnR w="19050" cap="flat" cmpd="sng" algn="ctr">
                      <a:noFill/>
                      <a:prstDash val="sysDot"/>
                      <a:round/>
                      <a:headEnd type="none" w="med" len="med"/>
                      <a:tailEnd type="none" w="med" len="med"/>
                    </a:lnR>
                    <a:lnT w="1905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7126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1" i="0" baseline="0" dirty="0" smtClean="0">
                          <a:solidFill>
                            <a:srgbClr val="002060"/>
                          </a:solidFill>
                        </a:rPr>
                        <a:t>Journée « autonomie et sécurité numérique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1" i="0" baseline="0" dirty="0" smtClean="0">
                          <a:solidFill>
                            <a:srgbClr val="002060"/>
                          </a:solidFill>
                        </a:rPr>
                        <a:t> </a:t>
                      </a:r>
                      <a:endParaRPr lang="fr-FR" sz="900" b="1" i="0" u="sng" baseline="0" dirty="0" smtClean="0">
                        <a:solidFill>
                          <a:srgbClr val="002060"/>
                        </a:solidFill>
                      </a:endParaRPr>
                    </a:p>
                  </a:txBody>
                  <a:tcPr>
                    <a:lnL w="19050" cap="flat" cmpd="sng" algn="ctr">
                      <a:no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0" i="0" baseline="0" dirty="0" smtClean="0">
                          <a:solidFill>
                            <a:srgbClr val="002060"/>
                          </a:solidFill>
                        </a:rPr>
                        <a:t>faciliter les contacts entre les entreprises du secteur de la </a:t>
                      </a:r>
                      <a:r>
                        <a:rPr lang="fr-FR" sz="900" b="0" i="0" baseline="0" dirty="0" err="1" smtClean="0">
                          <a:solidFill>
                            <a:srgbClr val="002060"/>
                          </a:solidFill>
                        </a:rPr>
                        <a:t>cybersécurité</a:t>
                      </a:r>
                      <a:r>
                        <a:rPr lang="fr-FR" sz="900" b="0" i="0" baseline="0" dirty="0" smtClean="0">
                          <a:solidFill>
                            <a:srgbClr val="002060"/>
                          </a:solidFill>
                        </a:rPr>
                        <a:t> (notamment les plus petites) et les grands donneurs d’ordre publics et privés.</a:t>
                      </a:r>
                    </a:p>
                  </a:txBody>
                  <a:tcPr>
                    <a:lnL w="19050" cap="flat" cmpd="sng" algn="ctr">
                      <a:solidFill>
                        <a:srgbClr val="002060"/>
                      </a:solid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baseline="0" dirty="0" smtClean="0">
                          <a:solidFill>
                            <a:srgbClr val="002060"/>
                          </a:solidFill>
                        </a:rPr>
                        <a:t>27 septembre à Bercy : </a:t>
                      </a:r>
                      <a:r>
                        <a:rPr lang="fr-FR" sz="900" b="0" i="0" u="sng" baseline="0" dirty="0" smtClean="0">
                          <a:solidFill>
                            <a:srgbClr val="002060"/>
                          </a:solidFill>
                        </a:rPr>
                        <a:t>sélection en cours des candidats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900" b="0" i="0" baseline="0" dirty="0" smtClean="0">
                        <a:solidFill>
                          <a:srgbClr val="002060"/>
                        </a:solidFill>
                      </a:endParaRPr>
                    </a:p>
                  </a:txBody>
                  <a:tcPr>
                    <a:lnL w="19050" cap="flat" cmpd="sng" algn="ctr">
                      <a:solidFill>
                        <a:srgbClr val="002060"/>
                      </a:solidFill>
                      <a:prstDash val="sysDot"/>
                      <a:round/>
                      <a:headEnd type="none" w="med" len="med"/>
                      <a:tailEnd type="none" w="med" len="med"/>
                    </a:lnL>
                    <a:lnR w="19050" cap="flat" cmpd="sng" algn="ctr">
                      <a:no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r>
              <a:tr h="643105">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1" i="0" baseline="0" dirty="0" smtClean="0">
                          <a:solidFill>
                            <a:srgbClr val="002060"/>
                          </a:solidFill>
                        </a:rPr>
                        <a:t>AAP « Sécuriser les territoires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b="1" i="0" baseline="0" dirty="0" smtClean="0">
                        <a:solidFill>
                          <a:srgbClr val="002060"/>
                        </a:solidFill>
                      </a:endParaRPr>
                    </a:p>
                  </a:txBody>
                  <a:tcPr>
                    <a:lnL w="19050" cap="flat" cmpd="sng" algn="ctr">
                      <a:noFill/>
                      <a:prstDash val="sysDot"/>
                      <a:round/>
                      <a:headEnd type="none" w="med" len="med"/>
                      <a:tailEnd type="none" w="med" len="med"/>
                    </a:lnL>
                    <a:lnR w="19050" cap="flat" cmpd="sng" algn="ctr">
                      <a:solidFill>
                        <a:srgbClr val="002060"/>
                      </a:solidFill>
                      <a:prstDash val="sysDot"/>
                      <a:round/>
                      <a:headEnd type="none" w="med" len="med"/>
                      <a:tailEnd type="none" w="med" len="med"/>
                    </a:lnR>
                    <a:lnT w="19050" cap="flat" cmpd="sng" algn="ctr">
                      <a:solidFill>
                        <a:srgbClr val="002060"/>
                      </a:solidFill>
                      <a:prstDash val="sysDot"/>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0" i="0" kern="1200" baseline="0" dirty="0" smtClean="0">
                          <a:solidFill>
                            <a:srgbClr val="002060"/>
                          </a:solidFill>
                          <a:latin typeface="+mn-lt"/>
                          <a:ea typeface="+mn-ea"/>
                          <a:cs typeface="+mn-cs"/>
                        </a:rPr>
                        <a:t>Mise en place de démonstrateurs de </a:t>
                      </a:r>
                      <a:r>
                        <a:rPr lang="fr-FR" sz="900" b="0" i="0" kern="1200" baseline="0" dirty="0" err="1" smtClean="0">
                          <a:solidFill>
                            <a:srgbClr val="002060"/>
                          </a:solidFill>
                          <a:latin typeface="+mn-lt"/>
                          <a:ea typeface="+mn-ea"/>
                          <a:cs typeface="+mn-cs"/>
                        </a:rPr>
                        <a:t>cybersécurité</a:t>
                      </a:r>
                      <a:r>
                        <a:rPr lang="fr-FR" sz="900" b="0" i="0" kern="1200" baseline="0" dirty="0" smtClean="0">
                          <a:solidFill>
                            <a:srgbClr val="002060"/>
                          </a:solidFill>
                          <a:latin typeface="+mn-lt"/>
                          <a:ea typeface="+mn-ea"/>
                          <a:cs typeface="+mn-cs"/>
                        </a:rPr>
                        <a:t> visant une collectivité locale, un ou plusieurs établissements de santé et un port.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1" i="0" kern="1200" baseline="0" dirty="0" smtClean="0">
                          <a:solidFill>
                            <a:srgbClr val="002060"/>
                          </a:solidFill>
                          <a:latin typeface="+mn-lt"/>
                          <a:ea typeface="+mn-ea"/>
                          <a:cs typeface="+mn-cs"/>
                        </a:rPr>
                        <a:t>Les AAP sélectionneront les entreprises qui développeront les démonstrateurs.</a:t>
                      </a:r>
                    </a:p>
                  </a:txBody>
                  <a:tcPr>
                    <a:lnL w="19050" cap="flat" cmpd="sng" algn="ctr">
                      <a:solidFill>
                        <a:srgbClr val="002060"/>
                      </a:solidFill>
                      <a:prstDash val="sysDot"/>
                      <a:round/>
                      <a:headEnd type="none" w="med" len="med"/>
                      <a:tailEnd type="none" w="med" len="med"/>
                    </a:lnL>
                    <a:lnR w="19050" cap="flat" cmpd="sng" algn="ctr">
                      <a:solidFill>
                        <a:srgbClr val="002060"/>
                      </a:solidFill>
                      <a:prstDash val="sysDot"/>
                      <a:round/>
                      <a:headEnd type="none" w="med" len="med"/>
                      <a:tailEnd type="none" w="med" len="med"/>
                    </a:lnR>
                    <a:lnT w="19050" cap="flat" cmpd="sng" algn="ctr">
                      <a:solidFill>
                        <a:srgbClr val="002060"/>
                      </a:solidFill>
                      <a:prstDash val="sysDot"/>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kern="1200" baseline="0" dirty="0" smtClean="0">
                          <a:solidFill>
                            <a:srgbClr val="002060"/>
                          </a:solidFill>
                          <a:latin typeface="+mn-lt"/>
                          <a:ea typeface="+mn-ea"/>
                          <a:cs typeface="+mn-cs"/>
                        </a:rPr>
                        <a:t>AMI en cours pour sélectionner les projets de démonstrateurs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1" i="0" u="sng" kern="1200" baseline="0" dirty="0" smtClean="0">
                          <a:solidFill>
                            <a:srgbClr val="002060"/>
                          </a:solidFill>
                          <a:latin typeface="+mn-lt"/>
                          <a:ea typeface="+mn-ea"/>
                          <a:cs typeface="+mn-cs"/>
                        </a:rPr>
                        <a:t>AAP à venir mi 2021</a:t>
                      </a:r>
                      <a:endParaRPr lang="fr-FR" sz="900" b="1" i="0" u="sng" baseline="0" dirty="0" smtClean="0">
                        <a:solidFill>
                          <a:srgbClr val="002060"/>
                        </a:solidFill>
                      </a:endParaRPr>
                    </a:p>
                  </a:txBody>
                  <a:tcPr>
                    <a:lnL w="19050" cap="flat" cmpd="sng" algn="ctr">
                      <a:solidFill>
                        <a:srgbClr val="002060"/>
                      </a:solidFill>
                      <a:prstDash val="sysDot"/>
                      <a:round/>
                      <a:headEnd type="none" w="med" len="med"/>
                      <a:tailEnd type="none" w="med" len="med"/>
                    </a:lnL>
                    <a:lnR w="19050" cap="flat" cmpd="sng" algn="ctr">
                      <a:noFill/>
                      <a:prstDash val="sysDot"/>
                      <a:round/>
                      <a:headEnd type="none" w="med" len="med"/>
                      <a:tailEnd type="none" w="med" len="med"/>
                    </a:lnR>
                    <a:lnT w="19050" cap="flat" cmpd="sng" algn="ctr">
                      <a:solidFill>
                        <a:srgbClr val="002060"/>
                      </a:solidFill>
                      <a:prstDash val="sysDot"/>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r>
              <a:tr h="643105">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1" i="0" baseline="0" dirty="0" smtClean="0">
                          <a:solidFill>
                            <a:srgbClr val="002060"/>
                          </a:solidFill>
                        </a:rPr>
                        <a:t>AAP « Développement de technologies innovantes critiques »</a:t>
                      </a:r>
                    </a:p>
                  </a:txBody>
                  <a:tcPr>
                    <a:lnL w="19050" cap="flat" cmpd="sng" algn="ctr">
                      <a:noFill/>
                      <a:prstDash val="sysDot"/>
                      <a:round/>
                      <a:headEnd type="none" w="med" len="med"/>
                      <a:tailEnd type="none" w="med" len="med"/>
                    </a:lnL>
                    <a:lnR w="19050" cap="flat" cmpd="sng" algn="ctr">
                      <a:solidFill>
                        <a:srgbClr val="002060"/>
                      </a:solidFill>
                      <a:prstDash val="sysDot"/>
                      <a:round/>
                      <a:headEnd type="none" w="med" len="med"/>
                      <a:tailEnd type="none" w="med" len="med"/>
                    </a:lnR>
                    <a:lnT w="19050" cap="flat" cmpd="sng" algn="ctr">
                      <a:solidFill>
                        <a:srgbClr val="002060"/>
                      </a:solidFill>
                      <a:prstDash val="sysDot"/>
                      <a:round/>
                      <a:headEnd type="none" w="med" len="med"/>
                      <a:tailEnd type="none" w="med" len="med"/>
                    </a:lnT>
                    <a:lnB w="1905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0" i="0" kern="1200" baseline="0" dirty="0" smtClean="0">
                          <a:solidFill>
                            <a:srgbClr val="002060"/>
                          </a:solidFill>
                          <a:latin typeface="+mn-lt"/>
                          <a:ea typeface="+mn-ea"/>
                          <a:cs typeface="+mn-cs"/>
                        </a:rPr>
                        <a:t>Il vise à cofinancer des projets de recherche et développement portant sur des briques technologiques innovantes et critiques en </a:t>
                      </a:r>
                      <a:r>
                        <a:rPr lang="fr-FR" sz="900" b="0" i="0" kern="1200" baseline="0" dirty="0" err="1" smtClean="0">
                          <a:solidFill>
                            <a:srgbClr val="002060"/>
                          </a:solidFill>
                          <a:latin typeface="+mn-lt"/>
                          <a:ea typeface="+mn-ea"/>
                          <a:cs typeface="+mn-cs"/>
                        </a:rPr>
                        <a:t>cybersécurité</a:t>
                      </a:r>
                      <a:r>
                        <a:rPr lang="fr-FR" sz="900" b="0" i="0" kern="1200" baseline="0" dirty="0" smtClean="0">
                          <a:solidFill>
                            <a:srgbClr val="002060"/>
                          </a:solidFill>
                          <a:latin typeface="+mn-lt"/>
                          <a:ea typeface="+mn-ea"/>
                          <a:cs typeface="+mn-cs"/>
                        </a:rPr>
                        <a:t>. </a:t>
                      </a:r>
                    </a:p>
                  </a:txBody>
                  <a:tcPr>
                    <a:lnL w="19050" cap="flat" cmpd="sng" algn="ctr">
                      <a:solidFill>
                        <a:srgbClr val="002060"/>
                      </a:solidFill>
                      <a:prstDash val="sysDot"/>
                      <a:round/>
                      <a:headEnd type="none" w="med" len="med"/>
                      <a:tailEnd type="none" w="med" len="med"/>
                    </a:lnL>
                    <a:lnR w="19050" cap="flat" cmpd="sng" algn="ctr">
                      <a:solidFill>
                        <a:srgbClr val="002060"/>
                      </a:solidFill>
                      <a:prstDash val="sysDot"/>
                      <a:round/>
                      <a:headEnd type="none" w="med" len="med"/>
                      <a:tailEnd type="none" w="med" len="med"/>
                    </a:lnR>
                    <a:lnT w="19050" cap="flat" cmpd="sng" algn="ctr">
                      <a:solidFill>
                        <a:srgbClr val="002060"/>
                      </a:solidFill>
                      <a:prstDash val="sysDot"/>
                      <a:round/>
                      <a:headEnd type="none" w="med" len="med"/>
                      <a:tailEnd type="none" w="med" len="med"/>
                    </a:lnT>
                    <a:lnB w="1905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u="none" baseline="0" dirty="0" smtClean="0">
                          <a:solidFill>
                            <a:srgbClr val="002060"/>
                          </a:solidFill>
                        </a:rPr>
                        <a:t>Plusieurs AAP dans le temps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1" i="0" u="none" baseline="0" dirty="0" err="1" smtClean="0">
                          <a:solidFill>
                            <a:srgbClr val="002060"/>
                          </a:solidFill>
                        </a:rPr>
                        <a:t>Cloture</a:t>
                      </a:r>
                      <a:r>
                        <a:rPr lang="fr-FR" sz="900" b="1" i="0" u="none" baseline="0" dirty="0" smtClean="0">
                          <a:solidFill>
                            <a:srgbClr val="002060"/>
                          </a:solidFill>
                        </a:rPr>
                        <a:t> de cet vague le 15 octobre 2021</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u="none" baseline="0" dirty="0" smtClean="0">
                          <a:solidFill>
                            <a:srgbClr val="002060"/>
                          </a:solidFill>
                        </a:rPr>
                        <a:t>Total de dépenses éligibles entre 1 et 15M€ pour une durée comprise entre 12 et 36 mois</a:t>
                      </a:r>
                    </a:p>
                  </a:txBody>
                  <a:tcPr>
                    <a:lnL w="19050" cap="flat" cmpd="sng" algn="ctr">
                      <a:solidFill>
                        <a:srgbClr val="002060"/>
                      </a:solidFill>
                      <a:prstDash val="sysDot"/>
                      <a:round/>
                      <a:headEnd type="none" w="med" len="med"/>
                      <a:tailEnd type="none" w="med" len="med"/>
                    </a:lnL>
                    <a:lnR w="19050" cap="flat" cmpd="sng" algn="ctr">
                      <a:noFill/>
                      <a:prstDash val="sysDot"/>
                      <a:round/>
                      <a:headEnd type="none" w="med" len="med"/>
                      <a:tailEnd type="none" w="med" len="med"/>
                    </a:lnR>
                    <a:lnT w="19050" cap="flat" cmpd="sng" algn="ctr">
                      <a:solidFill>
                        <a:srgbClr val="002060"/>
                      </a:solidFill>
                      <a:prstDash val="sysDot"/>
                      <a:round/>
                      <a:headEnd type="none" w="med" len="med"/>
                      <a:tailEnd type="none" w="med" len="med"/>
                    </a:lnT>
                    <a:lnB w="19050" cap="flat" cmpd="sng" algn="ctr">
                      <a:noFill/>
                      <a:prstDash val="sysDot"/>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352241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z="700" smtClean="0"/>
              <a:pPr/>
              <a:t>7</a:t>
            </a:fld>
            <a:endParaRPr lang="fr-FR" sz="700" dirty="0"/>
          </a:p>
        </p:txBody>
      </p:sp>
      <p:sp>
        <p:nvSpPr>
          <p:cNvPr id="4" name="Titre 6"/>
          <p:cNvSpPr txBox="1">
            <a:spLocks/>
          </p:cNvSpPr>
          <p:nvPr/>
        </p:nvSpPr>
        <p:spPr bwMode="gray">
          <a:xfrm>
            <a:off x="1548639" y="411510"/>
            <a:ext cx="8784001" cy="43204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spcAft>
                <a:spcPts val="1200"/>
              </a:spcAft>
            </a:pPr>
            <a:r>
              <a:rPr lang="fr-FR" sz="1600" dirty="0">
                <a:solidFill>
                  <a:srgbClr val="002060"/>
                </a:solidFill>
              </a:rPr>
              <a:t>Programme des </a:t>
            </a:r>
            <a:r>
              <a:rPr lang="fr-FR" sz="1600" dirty="0" smtClean="0">
                <a:solidFill>
                  <a:srgbClr val="002060"/>
                </a:solidFill>
              </a:rPr>
              <a:t>investissements </a:t>
            </a:r>
            <a:r>
              <a:rPr lang="fr-FR" sz="1600" dirty="0">
                <a:solidFill>
                  <a:srgbClr val="002060"/>
                </a:solidFill>
              </a:rPr>
              <a:t>d’avenir (</a:t>
            </a:r>
            <a:r>
              <a:rPr lang="fr-FR" sz="1600" dirty="0" smtClean="0">
                <a:solidFill>
                  <a:srgbClr val="002060"/>
                </a:solidFill>
              </a:rPr>
              <a:t>PIA 4)</a:t>
            </a:r>
          </a:p>
          <a:p>
            <a:pPr>
              <a:spcAft>
                <a:spcPts val="1200"/>
              </a:spcAft>
            </a:pPr>
            <a:endParaRPr lang="fr-FR" sz="1600" dirty="0">
              <a:solidFill>
                <a:srgbClr val="00206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4074757117"/>
              </p:ext>
            </p:extLst>
          </p:nvPr>
        </p:nvGraphicFramePr>
        <p:xfrm>
          <a:off x="179512" y="843558"/>
          <a:ext cx="8280920" cy="1188720"/>
        </p:xfrm>
        <a:graphic>
          <a:graphicData uri="http://schemas.openxmlformats.org/drawingml/2006/table">
            <a:tbl>
              <a:tblPr firstRow="1"/>
              <a:tblGrid>
                <a:gridCol w="8280920"/>
              </a:tblGrid>
              <a:tr h="220991">
                <a:tc>
                  <a:txBody>
                    <a:bodyPr/>
                    <a:lstStyle/>
                    <a:p>
                      <a:pPr marL="0" algn="ctr" defTabSz="914400" rtl="0" eaLnBrk="1" latinLnBrk="0" hangingPunct="1"/>
                      <a:r>
                        <a:rPr lang="fr-FR" sz="1800" b="1" i="0" kern="1200" dirty="0" smtClean="0">
                          <a:solidFill>
                            <a:srgbClr val="002060"/>
                          </a:solidFill>
                          <a:latin typeface="+mn-lt"/>
                          <a:ea typeface="+mn-ea"/>
                          <a:cs typeface="+mn-cs"/>
                        </a:rPr>
                        <a:t>5G</a:t>
                      </a:r>
                      <a:r>
                        <a:rPr lang="fr-FR" sz="1800" b="1" i="0" kern="1200" baseline="0" dirty="0" smtClean="0">
                          <a:solidFill>
                            <a:srgbClr val="002060"/>
                          </a:solidFill>
                          <a:latin typeface="+mn-lt"/>
                          <a:ea typeface="+mn-ea"/>
                          <a:cs typeface="+mn-cs"/>
                        </a:rPr>
                        <a:t> et futures technologies de réseaux de télécommunication </a:t>
                      </a:r>
                    </a:p>
                  </a:txBody>
                  <a:tcPr>
                    <a:lnL w="12700" cmpd="sng">
                      <a:noFill/>
                      <a:prstDash val="sysDot"/>
                    </a:lnL>
                    <a:lnR w="12700" cap="flat" cmpd="sng" algn="ctr">
                      <a:noFill/>
                      <a:prstDash val="sysDot"/>
                      <a:round/>
                      <a:headEnd type="none" w="med" len="med"/>
                      <a:tailEnd type="none" w="med" len="med"/>
                    </a:lnR>
                    <a:lnT w="12700" cmpd="sng">
                      <a:noFill/>
                      <a:prstDash val="sysDot"/>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643105">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b="0" i="0" kern="1200" baseline="0" dirty="0" smtClean="0">
                          <a:solidFill>
                            <a:srgbClr val="002060"/>
                          </a:solidFill>
                          <a:latin typeface="+mn-lt"/>
                          <a:ea typeface="+mn-ea"/>
                          <a:cs typeface="+mn-cs"/>
                        </a:rPr>
                        <a:t>Information sur la stratégie : </a:t>
                      </a:r>
                      <a:r>
                        <a:rPr lang="fr-FR" sz="1200" b="0" i="0" kern="1200" baseline="0" dirty="0" smtClean="0">
                          <a:solidFill>
                            <a:srgbClr val="002060"/>
                          </a:solidFill>
                          <a:latin typeface="+mn-lt"/>
                          <a:ea typeface="+mn-ea"/>
                          <a:cs typeface="+mn-cs"/>
                          <a:hlinkClick r:id="rId2"/>
                        </a:rPr>
                        <a:t>https://www.entreprises.gouv.fr/fr/strategies-d-acceleration/strategie-d-acceleration-sante-numerique</a:t>
                      </a:r>
                      <a:endParaRPr lang="fr-FR" sz="1200" b="0" i="0" kern="1200" baseline="0" dirty="0" smtClean="0">
                        <a:solidFill>
                          <a:srgbClr val="002060"/>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200" b="0" i="0" baseline="0" dirty="0" smtClean="0">
                        <a:solidFill>
                          <a:srgbClr val="002060"/>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i="0" baseline="0" dirty="0" smtClean="0">
                          <a:solidFill>
                            <a:srgbClr val="002060"/>
                          </a:solidFill>
                        </a:rPr>
                        <a:t>A venir : AAP et dispositifs liés à la stratégie </a:t>
                      </a:r>
                    </a:p>
                  </a:txBody>
                  <a:tcPr>
                    <a:lnL w="12700" cmpd="sng">
                      <a:noFill/>
                      <a:prstDash val="sysDot"/>
                    </a:lnL>
                    <a:lnR w="12700" cap="flat" cmpd="sng" algn="ctr">
                      <a:noFill/>
                      <a:prstDash val="sysDot"/>
                      <a:round/>
                      <a:headEnd type="none" w="med" len="med"/>
                      <a:tailEnd type="none" w="med" len="med"/>
                    </a:lnR>
                    <a:lnT w="19050" cap="flat" cmpd="sng" algn="ctr">
                      <a:solidFill>
                        <a:srgbClr val="002060"/>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97863415"/>
              </p:ext>
            </p:extLst>
          </p:nvPr>
        </p:nvGraphicFramePr>
        <p:xfrm>
          <a:off x="179512" y="2067694"/>
          <a:ext cx="8208912" cy="1402080"/>
        </p:xfrm>
        <a:graphic>
          <a:graphicData uri="http://schemas.openxmlformats.org/drawingml/2006/table">
            <a:tbl>
              <a:tblPr firstRow="1"/>
              <a:tblGrid>
                <a:gridCol w="2131596"/>
                <a:gridCol w="3038658"/>
                <a:gridCol w="3038658"/>
              </a:tblGrid>
              <a:tr h="138688">
                <a:tc>
                  <a:txBody>
                    <a:bodyPr/>
                    <a:lstStyle/>
                    <a:p>
                      <a:pPr marL="0" algn="l" defTabSz="914400" rtl="0" eaLnBrk="1" latinLnBrk="0" hangingPunct="1"/>
                      <a:r>
                        <a:rPr lang="fr-FR" sz="1200" b="1" i="0" u="none" kern="1200" dirty="0" smtClean="0">
                          <a:solidFill>
                            <a:srgbClr val="002060"/>
                          </a:solidFill>
                          <a:latin typeface="+mn-lt"/>
                          <a:ea typeface="+mn-ea"/>
                          <a:cs typeface="+mn-cs"/>
                        </a:rPr>
                        <a:t>Dispositifs déployés </a:t>
                      </a:r>
                      <a:endParaRPr lang="fr-FR" sz="1400" b="1" u="none" kern="1200" dirty="0">
                        <a:solidFill>
                          <a:srgbClr val="002060"/>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fr-FR" sz="1400" b="1" kern="1200" dirty="0">
                        <a:solidFill>
                          <a:srgbClr val="002060"/>
                        </a:solidFill>
                        <a:latin typeface="+mn-lt"/>
                        <a:ea typeface="+mn-ea"/>
                        <a:cs typeface="+mn-cs"/>
                      </a:endParaRPr>
                    </a:p>
                  </a:txBody>
                  <a:tcPr>
                    <a:lnL w="12700" cap="flat" cmpd="sng" algn="ctr">
                      <a:noFill/>
                      <a:prstDash val="solid"/>
                      <a:round/>
                      <a:headEnd type="none" w="med" len="med"/>
                      <a:tailEnd type="none" w="med" len="med"/>
                    </a:lnL>
                    <a:lnR w="19050" cap="flat" cmpd="sng" algn="ctr">
                      <a:noFill/>
                      <a:prstDash val="sysDot"/>
                      <a:round/>
                      <a:headEnd type="none" w="med" len="med"/>
                      <a:tailEnd type="none" w="med" len="med"/>
                    </a:lnR>
                    <a:lnT w="1905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fr-FR" sz="1400" b="1" kern="1200" dirty="0">
                        <a:solidFill>
                          <a:srgbClr val="002060"/>
                        </a:solidFill>
                        <a:latin typeface="+mn-lt"/>
                        <a:ea typeface="+mn-ea"/>
                        <a:cs typeface="+mn-cs"/>
                      </a:endParaRPr>
                    </a:p>
                  </a:txBody>
                  <a:tcPr>
                    <a:lnL w="19050" cap="flat" cmpd="sng" algn="ctr">
                      <a:noFill/>
                      <a:prstDash val="sysDot"/>
                      <a:round/>
                      <a:headEnd type="none" w="med" len="med"/>
                      <a:tailEnd type="none" w="med" len="med"/>
                    </a:lnL>
                    <a:lnR w="19050" cap="flat" cmpd="sng" algn="ctr">
                      <a:noFill/>
                      <a:prstDash val="sysDot"/>
                      <a:round/>
                      <a:headEnd type="none" w="med" len="med"/>
                      <a:tailEnd type="none" w="med" len="med"/>
                    </a:lnR>
                    <a:lnT w="1905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7126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1" i="0" baseline="0" dirty="0" smtClean="0">
                          <a:solidFill>
                            <a:srgbClr val="002060"/>
                          </a:solidFill>
                        </a:rPr>
                        <a:t>AMI </a:t>
                      </a:r>
                      <a:endParaRPr lang="fr-FR" sz="900" b="1" i="0" u="sng" baseline="0" dirty="0" smtClean="0">
                        <a:solidFill>
                          <a:srgbClr val="002060"/>
                        </a:solidFill>
                      </a:endParaRPr>
                    </a:p>
                  </a:txBody>
                  <a:tcPr>
                    <a:lnL w="19050" cap="flat" cmpd="sng" algn="ctr">
                      <a:no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just" fontAlgn="base"/>
                      <a:r>
                        <a:rPr lang="fr-FR" sz="900" b="0" i="0" baseline="0" dirty="0" smtClean="0">
                          <a:solidFill>
                            <a:srgbClr val="002060"/>
                          </a:solidFill>
                        </a:rPr>
                        <a:t>L’AMI v</a:t>
                      </a:r>
                      <a:r>
                        <a:rPr lang="fr-FR" sz="800" b="0" i="0" kern="1200" dirty="0" smtClean="0">
                          <a:solidFill>
                            <a:srgbClr val="002060"/>
                          </a:solidFill>
                          <a:effectLst/>
                          <a:latin typeface="+mn-lt"/>
                          <a:ea typeface="+mn-ea"/>
                          <a:cs typeface="+mn-cs"/>
                        </a:rPr>
                        <a:t>ise </a:t>
                      </a:r>
                      <a:r>
                        <a:rPr lang="fr-FR" sz="800" b="1" i="0" kern="1200" dirty="0" smtClean="0">
                          <a:solidFill>
                            <a:srgbClr val="002060"/>
                          </a:solidFill>
                          <a:effectLst/>
                          <a:latin typeface="+mn-lt"/>
                          <a:ea typeface="+mn-ea"/>
                          <a:cs typeface="+mn-cs"/>
                        </a:rPr>
                        <a:t>à identifier sur le territoire français les projets concrets et les acteurs français qui pourraient être soutenus</a:t>
                      </a:r>
                      <a:r>
                        <a:rPr lang="fr-FR" sz="800" b="0" i="0" kern="1200" dirty="0" smtClean="0">
                          <a:solidFill>
                            <a:srgbClr val="002060"/>
                          </a:solidFill>
                          <a:effectLst/>
                          <a:latin typeface="+mn-lt"/>
                          <a:ea typeface="+mn-ea"/>
                          <a:cs typeface="+mn-cs"/>
                        </a:rPr>
                        <a:t>. Ces projets permettront à l’État de disposer d’une vision précise des initiatives et du potentiel d’investissement sur la 5G et les futures technologies de réseaux, afin de configurer au mieux les dispositifs de soutien nationaux pour les cinq années à venir.</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b="0" i="0" baseline="0" dirty="0" smtClean="0">
                        <a:solidFill>
                          <a:srgbClr val="002060"/>
                        </a:solidFill>
                      </a:endParaRPr>
                    </a:p>
                  </a:txBody>
                  <a:tcPr>
                    <a:lnL w="19050" cap="flat" cmpd="sng" algn="ctr">
                      <a:solidFill>
                        <a:srgbClr val="002060"/>
                      </a:solid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baseline="0" dirty="0" smtClean="0">
                          <a:solidFill>
                            <a:srgbClr val="002060"/>
                          </a:solidFill>
                        </a:rPr>
                        <a:t>Ouvert depuis le 16 février 2021,</a:t>
                      </a:r>
                      <a:r>
                        <a:rPr lang="fr-FR" sz="900" b="1" i="0" baseline="0" dirty="0" smtClean="0">
                          <a:solidFill>
                            <a:srgbClr val="002060"/>
                          </a:solidFill>
                        </a:rPr>
                        <a:t> l’AMI est prolongé jusqu’à mi-décembre 2021.</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baseline="0" dirty="0" smtClean="0">
                          <a:solidFill>
                            <a:srgbClr val="002060"/>
                          </a:solidFill>
                        </a:rPr>
                        <a:t>Lien vers l’AMI : </a:t>
                      </a:r>
                      <a:r>
                        <a:rPr lang="fr-FR" sz="900" b="0" i="0" baseline="0" dirty="0" smtClean="0">
                          <a:solidFill>
                            <a:srgbClr val="002060"/>
                          </a:solidFill>
                          <a:hlinkClick r:id="rId3"/>
                        </a:rPr>
                        <a:t>https://www.bpifrance.fr/nos-appels-a-projets-concours/appel-a-manifestation-dinteret-solutions-souveraines-pour-les-reseaux-de-telecommunication</a:t>
                      </a:r>
                      <a:r>
                        <a:rPr lang="fr-FR" sz="900" b="0" i="0" baseline="0" dirty="0" smtClean="0">
                          <a:solidFill>
                            <a:srgbClr val="002060"/>
                          </a:solidFill>
                        </a:rPr>
                        <a:t> </a:t>
                      </a:r>
                    </a:p>
                  </a:txBody>
                  <a:tcPr>
                    <a:lnL w="19050" cap="flat" cmpd="sng" algn="ctr">
                      <a:solidFill>
                        <a:srgbClr val="002060"/>
                      </a:solidFill>
                      <a:prstDash val="sysDot"/>
                      <a:round/>
                      <a:headEnd type="none" w="med" len="med"/>
                      <a:tailEnd type="none" w="med" len="med"/>
                    </a:lnL>
                    <a:lnR w="19050" cap="flat" cmpd="sng" algn="ctr">
                      <a:no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829868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z="700" smtClean="0"/>
              <a:pPr/>
              <a:t>8</a:t>
            </a:fld>
            <a:endParaRPr lang="fr-FR" sz="700" dirty="0"/>
          </a:p>
        </p:txBody>
      </p:sp>
      <p:sp>
        <p:nvSpPr>
          <p:cNvPr id="4" name="Titre 6"/>
          <p:cNvSpPr txBox="1">
            <a:spLocks/>
          </p:cNvSpPr>
          <p:nvPr/>
        </p:nvSpPr>
        <p:spPr bwMode="gray">
          <a:xfrm>
            <a:off x="1548639" y="411510"/>
            <a:ext cx="8784001" cy="43204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spcAft>
                <a:spcPts val="1200"/>
              </a:spcAft>
            </a:pPr>
            <a:r>
              <a:rPr lang="fr-FR" sz="1600" dirty="0">
                <a:solidFill>
                  <a:srgbClr val="002060"/>
                </a:solidFill>
              </a:rPr>
              <a:t>Programme des </a:t>
            </a:r>
            <a:r>
              <a:rPr lang="fr-FR" sz="1600" dirty="0" smtClean="0">
                <a:solidFill>
                  <a:srgbClr val="002060"/>
                </a:solidFill>
              </a:rPr>
              <a:t>investissements </a:t>
            </a:r>
            <a:r>
              <a:rPr lang="fr-FR" sz="1600" dirty="0">
                <a:solidFill>
                  <a:srgbClr val="002060"/>
                </a:solidFill>
              </a:rPr>
              <a:t>d’avenir (</a:t>
            </a:r>
            <a:r>
              <a:rPr lang="fr-FR" sz="1600" dirty="0" smtClean="0">
                <a:solidFill>
                  <a:srgbClr val="002060"/>
                </a:solidFill>
              </a:rPr>
              <a:t>PIA 4)</a:t>
            </a:r>
          </a:p>
          <a:p>
            <a:pPr>
              <a:spcAft>
                <a:spcPts val="1200"/>
              </a:spcAft>
            </a:pPr>
            <a:endParaRPr lang="fr-FR" sz="1600" dirty="0">
              <a:solidFill>
                <a:srgbClr val="00206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02895186"/>
              </p:ext>
            </p:extLst>
          </p:nvPr>
        </p:nvGraphicFramePr>
        <p:xfrm>
          <a:off x="179512" y="843558"/>
          <a:ext cx="8280920" cy="1008865"/>
        </p:xfrm>
        <a:graphic>
          <a:graphicData uri="http://schemas.openxmlformats.org/drawingml/2006/table">
            <a:tbl>
              <a:tblPr firstRow="1"/>
              <a:tblGrid>
                <a:gridCol w="8280920"/>
              </a:tblGrid>
              <a:tr h="220991">
                <a:tc>
                  <a:txBody>
                    <a:bodyPr/>
                    <a:lstStyle/>
                    <a:p>
                      <a:pPr marL="0" algn="ctr" defTabSz="914400" rtl="0" eaLnBrk="1" latinLnBrk="0" hangingPunct="1"/>
                      <a:r>
                        <a:rPr lang="fr-FR" sz="1800" b="1" i="0" kern="1200" dirty="0" smtClean="0">
                          <a:solidFill>
                            <a:srgbClr val="002060"/>
                          </a:solidFill>
                          <a:latin typeface="+mn-lt"/>
                          <a:ea typeface="+mn-ea"/>
                          <a:cs typeface="+mn-cs"/>
                        </a:rPr>
                        <a:t>Les industries culturelles</a:t>
                      </a:r>
                      <a:r>
                        <a:rPr lang="fr-FR" sz="1800" b="1" i="0" kern="1200" baseline="0" dirty="0" smtClean="0">
                          <a:solidFill>
                            <a:srgbClr val="002060"/>
                          </a:solidFill>
                          <a:latin typeface="+mn-lt"/>
                          <a:ea typeface="+mn-ea"/>
                          <a:cs typeface="+mn-cs"/>
                        </a:rPr>
                        <a:t> et créatives</a:t>
                      </a:r>
                    </a:p>
                  </a:txBody>
                  <a:tcPr>
                    <a:lnL w="12700" cmpd="sng">
                      <a:noFill/>
                      <a:prstDash val="sysDot"/>
                    </a:lnL>
                    <a:lnR w="12700" cap="flat" cmpd="sng" algn="ctr">
                      <a:noFill/>
                      <a:prstDash val="sysDot"/>
                      <a:round/>
                      <a:headEnd type="none" w="med" len="med"/>
                      <a:tailEnd type="none" w="med" len="med"/>
                    </a:lnR>
                    <a:lnT w="12700" cmpd="sng">
                      <a:noFill/>
                      <a:prstDash val="sysDot"/>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643105">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b="0" i="0" kern="1200" baseline="0" dirty="0" smtClean="0">
                          <a:solidFill>
                            <a:srgbClr val="002060"/>
                          </a:solidFill>
                          <a:latin typeface="+mn-lt"/>
                          <a:ea typeface="+mn-ea"/>
                          <a:cs typeface="+mn-cs"/>
                        </a:rPr>
                        <a:t>Information sur la stratégie : </a:t>
                      </a:r>
                      <a:r>
                        <a:rPr lang="fr-FR" sz="1200" b="0" i="0" kern="1200" baseline="0" dirty="0" smtClean="0">
                          <a:solidFill>
                            <a:srgbClr val="002060"/>
                          </a:solidFill>
                          <a:latin typeface="+mn-lt"/>
                          <a:ea typeface="+mn-ea"/>
                          <a:cs typeface="+mn-cs"/>
                          <a:hlinkClick r:id="rId2"/>
                        </a:rPr>
                        <a:t>https://www.culture.gouv.fr/Sites-thematiques/Industries-culturelles/Dossiers-thematiques/Consultation-publique-pour-une-strategie-d-acceleration-des-industries-culturelles-et-creatives</a:t>
                      </a:r>
                      <a:r>
                        <a:rPr lang="fr-FR" sz="1200" b="0" i="0" kern="1200" baseline="0" dirty="0" smtClean="0">
                          <a:solidFill>
                            <a:srgbClr val="002060"/>
                          </a:solidFill>
                          <a:latin typeface="+mn-lt"/>
                          <a:ea typeface="+mn-ea"/>
                          <a:cs typeface="+mn-cs"/>
                        </a:rPr>
                        <a:t>  </a:t>
                      </a:r>
                    </a:p>
                  </a:txBody>
                  <a:tcPr>
                    <a:lnL w="12700" cmpd="sng">
                      <a:noFill/>
                      <a:prstDash val="sysDot"/>
                    </a:lnL>
                    <a:lnR w="12700" cap="flat" cmpd="sng" algn="ctr">
                      <a:noFill/>
                      <a:prstDash val="sysDot"/>
                      <a:round/>
                      <a:headEnd type="none" w="med" len="med"/>
                      <a:tailEnd type="none" w="med" len="med"/>
                    </a:lnR>
                    <a:lnT w="19050" cap="flat" cmpd="sng" algn="ctr">
                      <a:solidFill>
                        <a:srgbClr val="002060"/>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810780117"/>
              </p:ext>
            </p:extLst>
          </p:nvPr>
        </p:nvGraphicFramePr>
        <p:xfrm>
          <a:off x="179512" y="2067694"/>
          <a:ext cx="8208912" cy="2773680"/>
        </p:xfrm>
        <a:graphic>
          <a:graphicData uri="http://schemas.openxmlformats.org/drawingml/2006/table">
            <a:tbl>
              <a:tblPr firstRow="1"/>
              <a:tblGrid>
                <a:gridCol w="2131596"/>
                <a:gridCol w="3038658"/>
                <a:gridCol w="3038658"/>
              </a:tblGrid>
              <a:tr h="138688">
                <a:tc>
                  <a:txBody>
                    <a:bodyPr/>
                    <a:lstStyle/>
                    <a:p>
                      <a:pPr marL="0" algn="l" defTabSz="914400" rtl="0" eaLnBrk="1" latinLnBrk="0" hangingPunct="1"/>
                      <a:r>
                        <a:rPr lang="fr-FR" sz="1200" b="1" i="0" u="none" kern="1200" dirty="0" smtClean="0">
                          <a:solidFill>
                            <a:srgbClr val="002060"/>
                          </a:solidFill>
                          <a:latin typeface="+mn-lt"/>
                          <a:ea typeface="+mn-ea"/>
                          <a:cs typeface="+mn-cs"/>
                        </a:rPr>
                        <a:t>Dispositifs déployés </a:t>
                      </a:r>
                      <a:endParaRPr lang="fr-FR" sz="1400" b="1" u="none" kern="1200" dirty="0">
                        <a:solidFill>
                          <a:srgbClr val="002060"/>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fr-FR" sz="1400" b="1" kern="1200" dirty="0">
                        <a:solidFill>
                          <a:srgbClr val="002060"/>
                        </a:solidFill>
                        <a:latin typeface="+mn-lt"/>
                        <a:ea typeface="+mn-ea"/>
                        <a:cs typeface="+mn-cs"/>
                      </a:endParaRPr>
                    </a:p>
                  </a:txBody>
                  <a:tcPr>
                    <a:lnL w="12700" cap="flat" cmpd="sng" algn="ctr">
                      <a:noFill/>
                      <a:prstDash val="solid"/>
                      <a:round/>
                      <a:headEnd type="none" w="med" len="med"/>
                      <a:tailEnd type="none" w="med" len="med"/>
                    </a:lnL>
                    <a:lnR w="19050" cap="flat" cmpd="sng" algn="ctr">
                      <a:noFill/>
                      <a:prstDash val="sysDot"/>
                      <a:round/>
                      <a:headEnd type="none" w="med" len="med"/>
                      <a:tailEnd type="none" w="med" len="med"/>
                    </a:lnR>
                    <a:lnT w="1905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fr-FR" sz="1400" b="1" kern="1200" dirty="0">
                        <a:solidFill>
                          <a:srgbClr val="002060"/>
                        </a:solidFill>
                        <a:latin typeface="+mn-lt"/>
                        <a:ea typeface="+mn-ea"/>
                        <a:cs typeface="+mn-cs"/>
                      </a:endParaRPr>
                    </a:p>
                  </a:txBody>
                  <a:tcPr>
                    <a:lnL w="19050" cap="flat" cmpd="sng" algn="ctr">
                      <a:noFill/>
                      <a:prstDash val="sysDot"/>
                      <a:round/>
                      <a:headEnd type="none" w="med" len="med"/>
                      <a:tailEnd type="none" w="med" len="med"/>
                    </a:lnL>
                    <a:lnR w="19050" cap="flat" cmpd="sng" algn="ctr">
                      <a:noFill/>
                      <a:prstDash val="sysDot"/>
                      <a:round/>
                      <a:headEnd type="none" w="med" len="med"/>
                      <a:tailEnd type="none" w="med" len="med"/>
                    </a:lnR>
                    <a:lnT w="1905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7126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1" i="0" baseline="0" dirty="0" smtClean="0">
                          <a:solidFill>
                            <a:srgbClr val="002060"/>
                          </a:solidFill>
                        </a:rPr>
                        <a:t>AMI pour le développement de « solutions de billetterie innovantes »</a:t>
                      </a:r>
                      <a:endParaRPr lang="fr-FR" sz="900" b="1" i="0" u="sng" baseline="0" dirty="0" smtClean="0">
                        <a:solidFill>
                          <a:srgbClr val="002060"/>
                        </a:solidFill>
                      </a:endParaRPr>
                    </a:p>
                  </a:txBody>
                  <a:tcPr>
                    <a:lnL w="19050" cap="flat" cmpd="sng" algn="ctr">
                      <a:no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0" i="0" baseline="0" dirty="0" smtClean="0">
                          <a:solidFill>
                            <a:srgbClr val="002060"/>
                          </a:solidFill>
                        </a:rPr>
                        <a:t>Cet AMI vise à identifier, et si besoin accompagner en ingénierie de projet, des solutions de billetterie innovantes, intégrées et mutualisant les intérêts des parties prenantes, permettant de réserver et de payer des offres artistiques et culturelles.</a:t>
                      </a:r>
                    </a:p>
                  </a:txBody>
                  <a:tcPr>
                    <a:lnL w="19050" cap="flat" cmpd="sng" algn="ctr">
                      <a:solidFill>
                        <a:srgbClr val="002060"/>
                      </a:solid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baseline="0" dirty="0" smtClean="0">
                          <a:solidFill>
                            <a:srgbClr val="002060"/>
                          </a:solidFill>
                          <a:hlinkClick r:id="rId3"/>
                        </a:rPr>
                        <a:t>https://www.culture.gouv.fr/Aides-demarches/Appels-a-projets/Appel-a-manifestation-d-interet-AMI-Solutions-de-billetterie-innovantes</a:t>
                      </a:r>
                      <a:endParaRPr lang="fr-FR" sz="900" b="0" i="0" baseline="0" dirty="0" smtClean="0">
                        <a:solidFill>
                          <a:srgbClr val="002060"/>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baseline="0" dirty="0" smtClean="0">
                          <a:solidFill>
                            <a:srgbClr val="002060"/>
                          </a:solidFill>
                        </a:rPr>
                        <a:t>Clôture le 5 novembre 2021</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b="0" i="0" baseline="0" dirty="0" smtClean="0">
                        <a:solidFill>
                          <a:srgbClr val="002060"/>
                        </a:solidFill>
                      </a:endParaRPr>
                    </a:p>
                  </a:txBody>
                  <a:tcPr>
                    <a:lnL w="19050" cap="flat" cmpd="sng" algn="ctr">
                      <a:solidFill>
                        <a:srgbClr val="002060"/>
                      </a:solidFill>
                      <a:prstDash val="sysDot"/>
                      <a:round/>
                      <a:headEnd type="none" w="med" len="med"/>
                      <a:tailEnd type="none" w="med" len="med"/>
                    </a:lnL>
                    <a:lnR w="19050" cap="flat" cmpd="sng" algn="ctr">
                      <a:no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7126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1" i="0" u="none" baseline="0" dirty="0" smtClean="0">
                          <a:solidFill>
                            <a:srgbClr val="002060"/>
                          </a:solidFill>
                        </a:rPr>
                        <a:t>AAP « Numérisation du patrimoine et de l’architecture »</a:t>
                      </a:r>
                    </a:p>
                  </a:txBody>
                  <a:tcPr>
                    <a:lnL w="19050" cap="flat" cmpd="sng" algn="ctr">
                      <a:no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0" i="0" baseline="0" dirty="0" smtClean="0">
                          <a:solidFill>
                            <a:srgbClr val="002060"/>
                          </a:solidFill>
                        </a:rPr>
                        <a:t>Cet appel à projets vise donc à soutenir les initiatives de numérisation du patrimoine et de l’architecture, que ce soit à des fins de préservation ou dans le but de proposer de nouvelles offres culturelles innovantes à un plus large public.</a:t>
                      </a:r>
                    </a:p>
                  </a:txBody>
                  <a:tcPr>
                    <a:lnL w="19050" cap="flat" cmpd="sng" algn="ctr">
                      <a:solidFill>
                        <a:srgbClr val="002060"/>
                      </a:solid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baseline="0" dirty="0" smtClean="0">
                          <a:solidFill>
                            <a:srgbClr val="002060"/>
                          </a:solidFill>
                          <a:hlinkClick r:id="rId4"/>
                        </a:rPr>
                        <a:t>https://www.culture.gouv.fr/Aides-demarches/Appels-a-projets/Appel-a-projets-Numerisation-du-patrimoine-et-de-l-architecture</a:t>
                      </a:r>
                      <a:endParaRPr lang="fr-FR" sz="900" b="0" i="0" baseline="0" dirty="0" smtClean="0">
                        <a:solidFill>
                          <a:srgbClr val="002060"/>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baseline="0" dirty="0" smtClean="0">
                          <a:solidFill>
                            <a:srgbClr val="002060"/>
                          </a:solidFill>
                        </a:rPr>
                        <a:t>Clôture le 3 décembre 2021</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b="0" i="0" baseline="0" dirty="0" smtClean="0">
                        <a:solidFill>
                          <a:srgbClr val="002060"/>
                        </a:solidFill>
                      </a:endParaRPr>
                    </a:p>
                  </a:txBody>
                  <a:tcPr>
                    <a:lnL w="19050" cap="flat" cmpd="sng" algn="ctr">
                      <a:solidFill>
                        <a:srgbClr val="002060"/>
                      </a:solidFill>
                      <a:prstDash val="sysDot"/>
                      <a:round/>
                      <a:headEnd type="none" w="med" len="med"/>
                      <a:tailEnd type="none" w="med" len="med"/>
                    </a:lnL>
                    <a:lnR w="19050" cap="flat" cmpd="sng" algn="ctr">
                      <a:no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7126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1" i="0" u="none" baseline="0" dirty="0" smtClean="0">
                          <a:solidFill>
                            <a:srgbClr val="002060"/>
                          </a:solidFill>
                        </a:rPr>
                        <a:t>AAP« Expérience augmentée du spectacle vivant »</a:t>
                      </a:r>
                    </a:p>
                  </a:txBody>
                  <a:tcPr>
                    <a:lnL w="19050" cap="flat" cmpd="sng" algn="ctr">
                      <a:no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900" b="0" i="0" baseline="0" dirty="0" smtClean="0">
                          <a:solidFill>
                            <a:srgbClr val="002060"/>
                          </a:solidFill>
                        </a:rPr>
                        <a:t>l’appel à projets « Expérience augmentée du spectacle vivant » a pour objectif de favoriser le développement de nouveaux services et dispositifs de diffusion dématérialisée reposant sur des innovations technologiques, d’usage, d’organisation ou encore de modèle économique.</a:t>
                      </a:r>
                    </a:p>
                  </a:txBody>
                  <a:tcPr>
                    <a:lnL w="19050" cap="flat" cmpd="sng" algn="ctr">
                      <a:solidFill>
                        <a:srgbClr val="002060"/>
                      </a:solidFill>
                      <a:prstDash val="sysDot"/>
                      <a:round/>
                      <a:headEnd type="none" w="med" len="med"/>
                      <a:tailEnd type="none" w="med" len="med"/>
                    </a:lnL>
                    <a:lnR w="19050" cap="flat" cmpd="sng" algn="ctr">
                      <a:solidFill>
                        <a:srgbClr val="002060"/>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baseline="0" dirty="0" smtClean="0">
                          <a:solidFill>
                            <a:srgbClr val="002060"/>
                          </a:solidFill>
                          <a:hlinkClick r:id="rId5"/>
                        </a:rPr>
                        <a:t>https://www.culture.gouv.fr/Aides-demarches/Appels-a-projets/Appel-a-projets-Experience-augmentee-du-spectacle-vivant</a:t>
                      </a:r>
                      <a:endParaRPr lang="fr-FR" sz="900" b="0" i="0" baseline="0" dirty="0" smtClean="0">
                        <a:solidFill>
                          <a:srgbClr val="002060"/>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b="0" i="0" baseline="0" dirty="0" smtClean="0">
                          <a:solidFill>
                            <a:srgbClr val="002060"/>
                          </a:solidFill>
                        </a:rPr>
                        <a:t>Clôture le 3 décembre 2021</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b="0" i="0" baseline="0" dirty="0" smtClean="0">
                        <a:solidFill>
                          <a:srgbClr val="002060"/>
                        </a:solidFill>
                      </a:endParaRPr>
                    </a:p>
                  </a:txBody>
                  <a:tcPr>
                    <a:lnL w="19050" cap="flat" cmpd="sng" algn="ctr">
                      <a:solidFill>
                        <a:srgbClr val="002060"/>
                      </a:solidFill>
                      <a:prstDash val="sysDot"/>
                      <a:round/>
                      <a:headEnd type="none" w="med" len="med"/>
                      <a:tailEnd type="none" w="med" len="med"/>
                    </a:lnL>
                    <a:lnR w="19050" cap="flat" cmpd="sng" algn="ctr">
                      <a:no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2060"/>
                      </a:solidFill>
                      <a:prstDash val="sysDot"/>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681163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733122C9-A0B9-462F-8757-0847AD287B63}" type="slidenum">
              <a:rPr lang="fr-FR" sz="700" smtClean="0"/>
              <a:pPr/>
              <a:t>9</a:t>
            </a:fld>
            <a:endParaRPr lang="fr-FR" sz="700" dirty="0"/>
          </a:p>
        </p:txBody>
      </p:sp>
      <p:sp>
        <p:nvSpPr>
          <p:cNvPr id="4" name="Titre 6"/>
          <p:cNvSpPr txBox="1">
            <a:spLocks/>
          </p:cNvSpPr>
          <p:nvPr/>
        </p:nvSpPr>
        <p:spPr bwMode="gray">
          <a:xfrm>
            <a:off x="1548639" y="411510"/>
            <a:ext cx="8784001" cy="43204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spcAft>
                <a:spcPts val="1200"/>
              </a:spcAft>
            </a:pPr>
            <a:r>
              <a:rPr lang="fr-FR" sz="1600" dirty="0">
                <a:solidFill>
                  <a:srgbClr val="002060"/>
                </a:solidFill>
              </a:rPr>
              <a:t>Programme des </a:t>
            </a:r>
            <a:r>
              <a:rPr lang="fr-FR" sz="1600" dirty="0" smtClean="0">
                <a:solidFill>
                  <a:srgbClr val="002060"/>
                </a:solidFill>
              </a:rPr>
              <a:t>investissements </a:t>
            </a:r>
            <a:r>
              <a:rPr lang="fr-FR" sz="1600" dirty="0">
                <a:solidFill>
                  <a:srgbClr val="002060"/>
                </a:solidFill>
              </a:rPr>
              <a:t>d’avenir (</a:t>
            </a:r>
            <a:r>
              <a:rPr lang="fr-FR" sz="1600" dirty="0" smtClean="0">
                <a:solidFill>
                  <a:srgbClr val="002060"/>
                </a:solidFill>
              </a:rPr>
              <a:t>PIA 4)</a:t>
            </a:r>
          </a:p>
          <a:p>
            <a:pPr>
              <a:spcAft>
                <a:spcPts val="1200"/>
              </a:spcAft>
            </a:pPr>
            <a:endParaRPr lang="fr-FR" sz="1600" dirty="0">
              <a:solidFill>
                <a:srgbClr val="00206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137465282"/>
              </p:ext>
            </p:extLst>
          </p:nvPr>
        </p:nvGraphicFramePr>
        <p:xfrm>
          <a:off x="179512" y="1058829"/>
          <a:ext cx="8280920" cy="1008865"/>
        </p:xfrm>
        <a:graphic>
          <a:graphicData uri="http://schemas.openxmlformats.org/drawingml/2006/table">
            <a:tbl>
              <a:tblPr firstRow="1"/>
              <a:tblGrid>
                <a:gridCol w="8280920"/>
              </a:tblGrid>
              <a:tr h="220991">
                <a:tc>
                  <a:txBody>
                    <a:bodyPr/>
                    <a:lstStyle/>
                    <a:p>
                      <a:pPr marL="0" algn="ctr" defTabSz="914400" rtl="0" eaLnBrk="1" latinLnBrk="0" hangingPunct="1"/>
                      <a:r>
                        <a:rPr lang="fr-FR" sz="1800" b="1" i="0" kern="1200" dirty="0" smtClean="0">
                          <a:solidFill>
                            <a:srgbClr val="002060"/>
                          </a:solidFill>
                          <a:latin typeface="+mn-lt"/>
                          <a:ea typeface="+mn-ea"/>
                          <a:cs typeface="+mn-cs"/>
                        </a:rPr>
                        <a:t>Technologies</a:t>
                      </a:r>
                      <a:r>
                        <a:rPr lang="fr-FR" sz="1800" b="1" i="0" kern="1200" baseline="0" dirty="0" smtClean="0">
                          <a:solidFill>
                            <a:srgbClr val="002060"/>
                          </a:solidFill>
                          <a:latin typeface="+mn-lt"/>
                          <a:ea typeface="+mn-ea"/>
                          <a:cs typeface="+mn-cs"/>
                        </a:rPr>
                        <a:t> du quantique</a:t>
                      </a:r>
                      <a:endParaRPr lang="fr-FR" sz="2000" b="1" kern="1200" dirty="0">
                        <a:solidFill>
                          <a:srgbClr val="002060"/>
                        </a:solidFill>
                        <a:latin typeface="+mn-lt"/>
                        <a:ea typeface="+mn-ea"/>
                        <a:cs typeface="+mn-cs"/>
                      </a:endParaRPr>
                    </a:p>
                  </a:txBody>
                  <a:tcPr>
                    <a:lnL w="12700" cmpd="sng">
                      <a:noFill/>
                      <a:prstDash val="sysDot"/>
                    </a:lnL>
                    <a:lnR w="12700" cap="flat" cmpd="sng" algn="ctr">
                      <a:noFill/>
                      <a:prstDash val="sysDot"/>
                      <a:round/>
                      <a:headEnd type="none" w="med" len="med"/>
                      <a:tailEnd type="none" w="med" len="med"/>
                    </a:lnR>
                    <a:lnT w="12700" cmpd="sng">
                      <a:noFill/>
                      <a:prstDash val="sysDot"/>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643105">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600" b="0" kern="1200" dirty="0" smtClean="0">
                        <a:solidFill>
                          <a:srgbClr val="002060"/>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i="0" kern="1200" baseline="0" dirty="0" smtClean="0">
                          <a:solidFill>
                            <a:srgbClr val="002060"/>
                          </a:solidFill>
                          <a:latin typeface="+mn-lt"/>
                          <a:ea typeface="+mn-ea"/>
                          <a:cs typeface="+mn-cs"/>
                        </a:rPr>
                        <a:t>Information sur la stratégie :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i="0" baseline="0" dirty="0" smtClean="0">
                          <a:solidFill>
                            <a:srgbClr val="002060"/>
                          </a:solidFill>
                        </a:rPr>
                        <a:t>A venir : AAP et dispositifs liés à la stratégie </a:t>
                      </a:r>
                    </a:p>
                  </a:txBody>
                  <a:tcPr>
                    <a:lnL w="12700" cmpd="sng">
                      <a:noFill/>
                      <a:prstDash val="sysDot"/>
                    </a:lnL>
                    <a:lnR w="12700" cap="flat" cmpd="sng" algn="ctr">
                      <a:noFill/>
                      <a:prstDash val="sysDot"/>
                      <a:round/>
                      <a:headEnd type="none" w="med" len="med"/>
                      <a:tailEnd type="none" w="med" len="med"/>
                    </a:lnR>
                    <a:lnT w="19050" cap="flat" cmpd="sng" algn="ctr">
                      <a:solidFill>
                        <a:srgbClr val="002060"/>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64987861"/>
              </p:ext>
            </p:extLst>
          </p:nvPr>
        </p:nvGraphicFramePr>
        <p:xfrm>
          <a:off x="251520" y="2499742"/>
          <a:ext cx="8280920" cy="1097280"/>
        </p:xfrm>
        <a:graphic>
          <a:graphicData uri="http://schemas.openxmlformats.org/drawingml/2006/table">
            <a:tbl>
              <a:tblPr firstRow="1"/>
              <a:tblGrid>
                <a:gridCol w="8280920"/>
              </a:tblGrid>
              <a:tr h="220991">
                <a:tc>
                  <a:txBody>
                    <a:bodyPr/>
                    <a:lstStyle/>
                    <a:p>
                      <a:pPr marL="0" algn="ctr" defTabSz="914400" rtl="0" eaLnBrk="1" latinLnBrk="0" hangingPunct="1"/>
                      <a:r>
                        <a:rPr lang="fr-FR" sz="1800" b="1" i="0" kern="1200" dirty="0" smtClean="0">
                          <a:solidFill>
                            <a:srgbClr val="002060"/>
                          </a:solidFill>
                          <a:latin typeface="+mn-lt"/>
                          <a:ea typeface="+mn-ea"/>
                          <a:cs typeface="+mn-cs"/>
                        </a:rPr>
                        <a:t>Santé Digitale</a:t>
                      </a:r>
                      <a:r>
                        <a:rPr lang="fr-FR" sz="1800" b="1" i="0" kern="1200" baseline="0" dirty="0" smtClean="0">
                          <a:solidFill>
                            <a:srgbClr val="002060"/>
                          </a:solidFill>
                          <a:latin typeface="+mn-lt"/>
                          <a:ea typeface="+mn-ea"/>
                          <a:cs typeface="+mn-cs"/>
                        </a:rPr>
                        <a:t> </a:t>
                      </a:r>
                      <a:endParaRPr lang="fr-FR" sz="2000" b="1" kern="1200" dirty="0">
                        <a:solidFill>
                          <a:srgbClr val="002060"/>
                        </a:solidFill>
                        <a:latin typeface="+mn-lt"/>
                        <a:ea typeface="+mn-ea"/>
                        <a:cs typeface="+mn-cs"/>
                      </a:endParaRPr>
                    </a:p>
                  </a:txBody>
                  <a:tcPr>
                    <a:lnL w="12700" cmpd="sng">
                      <a:noFill/>
                      <a:prstDash val="sysDot"/>
                    </a:lnL>
                    <a:lnR w="12700" cap="flat" cmpd="sng" algn="ctr">
                      <a:noFill/>
                      <a:prstDash val="sysDot"/>
                      <a:round/>
                      <a:headEnd type="none" w="med" len="med"/>
                      <a:tailEnd type="none" w="med" len="med"/>
                    </a:lnR>
                    <a:lnT w="12700" cmpd="sng">
                      <a:noFill/>
                      <a:prstDash val="sysDot"/>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643105">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600" b="0" kern="1200" dirty="0" smtClean="0">
                        <a:solidFill>
                          <a:srgbClr val="002060"/>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i="0" kern="1200" baseline="0" dirty="0" smtClean="0">
                          <a:solidFill>
                            <a:srgbClr val="002060"/>
                          </a:solidFill>
                          <a:latin typeface="+mn-lt"/>
                          <a:ea typeface="+mn-ea"/>
                          <a:cs typeface="+mn-cs"/>
                        </a:rPr>
                        <a:t>Information sur la stratégie : </a:t>
                      </a:r>
                      <a:r>
                        <a:rPr lang="fr-FR" sz="1200" b="0" i="0" kern="1200" baseline="0" dirty="0" smtClean="0">
                          <a:solidFill>
                            <a:srgbClr val="002060"/>
                          </a:solidFill>
                          <a:latin typeface="+mn-lt"/>
                          <a:ea typeface="+mn-ea"/>
                          <a:cs typeface="+mn-cs"/>
                          <a:hlinkClick r:id="rId2"/>
                        </a:rPr>
                        <a:t>https://www.entreprises.gouv.fr/fr/strategies-d-acceleration/strategie-d-acceleration-sante-numerique</a:t>
                      </a:r>
                      <a:r>
                        <a:rPr lang="fr-FR" sz="1200" b="0" i="0" kern="1200" baseline="0" dirty="0" smtClean="0">
                          <a:solidFill>
                            <a:srgbClr val="002060"/>
                          </a:solidFill>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i="0" baseline="0" dirty="0" smtClean="0">
                          <a:solidFill>
                            <a:srgbClr val="002060"/>
                          </a:solidFill>
                        </a:rPr>
                        <a:t>A venir : AAP et dispositifs liés à la stratégie </a:t>
                      </a:r>
                    </a:p>
                  </a:txBody>
                  <a:tcPr>
                    <a:lnL w="12700" cmpd="sng">
                      <a:noFill/>
                      <a:prstDash val="sysDot"/>
                    </a:lnL>
                    <a:lnR w="12700" cap="flat" cmpd="sng" algn="ctr">
                      <a:noFill/>
                      <a:prstDash val="sysDot"/>
                      <a:round/>
                      <a:headEnd type="none" w="med" len="med"/>
                      <a:tailEnd type="none" w="med" len="med"/>
                    </a:lnR>
                    <a:lnT w="19050" cap="flat" cmpd="sng" algn="ctr">
                      <a:solidFill>
                        <a:srgbClr val="002060"/>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520418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GOUVERNEMENT">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pt_gouvernement_marianne" id="{307D1C89-B296-4882-8ECC-2BD1C6821949}" vid="{B53EA17D-A77A-459E-979D-FA962BE9015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ppt_gouvernement_arial</Template>
  <TotalTime>15088</TotalTime>
  <Words>1518</Words>
  <Application>Microsoft Office PowerPoint</Application>
  <PresentationFormat>Affichage à l'écran (16:9)</PresentationFormat>
  <Paragraphs>231</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GOUVERNEMENT</vt:lpstr>
      <vt:lpstr>Présentation PowerPoint</vt:lpstr>
      <vt:lpstr>Présentation PowerPoint</vt:lpstr>
      <vt:lpstr>France Num – Transformation numérique des TPE / PME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Manager>Client</Manager>
  <Company>Secrétariat Général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GARZARO Laura</dc:creator>
  <cp:lastModifiedBy>ADOLPHE David (DR-NA)</cp:lastModifiedBy>
  <cp:revision>396</cp:revision>
  <cp:lastPrinted>2021-04-26T07:26:02Z</cp:lastPrinted>
  <dcterms:created xsi:type="dcterms:W3CDTF">2020-03-06T09:47:41Z</dcterms:created>
  <dcterms:modified xsi:type="dcterms:W3CDTF">2021-09-24T08:05:39Z</dcterms:modified>
</cp:coreProperties>
</file>