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13"/>
  </p:notesMasterIdLst>
  <p:sldIdLst>
    <p:sldId id="426" r:id="rId2"/>
    <p:sldId id="435" r:id="rId3"/>
    <p:sldId id="436" r:id="rId4"/>
    <p:sldId id="437" r:id="rId5"/>
    <p:sldId id="438" r:id="rId6"/>
    <p:sldId id="443" r:id="rId7"/>
    <p:sldId id="446" r:id="rId8"/>
    <p:sldId id="440" r:id="rId9"/>
    <p:sldId id="442" r:id="rId10"/>
    <p:sldId id="444" r:id="rId11"/>
    <p:sldId id="441" r:id="rId12"/>
  </p:sldIdLst>
  <p:sldSz cx="9144000" cy="5143500" type="screen16x9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OUVERNEMENT" id="{0B896E98-F45E-4768-8620-EDDF394BE181}">
          <p14:sldIdLst>
            <p14:sldId id="426"/>
            <p14:sldId id="435"/>
            <p14:sldId id="436"/>
            <p14:sldId id="437"/>
            <p14:sldId id="438"/>
            <p14:sldId id="443"/>
            <p14:sldId id="446"/>
            <p14:sldId id="440"/>
            <p14:sldId id="442"/>
            <p14:sldId id="444"/>
            <p14:sldId id="44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GARD Vincent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15A"/>
    <a:srgbClr val="005841"/>
    <a:srgbClr val="3535F7"/>
    <a:srgbClr val="8E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3594" autoAdjust="0"/>
  </p:normalViewPr>
  <p:slideViewPr>
    <p:cSldViewPr showGuides="1">
      <p:cViewPr varScale="1">
        <p:scale>
          <a:sx n="84" d="100"/>
          <a:sy n="84" d="100"/>
        </p:scale>
        <p:origin x="-780" y="-78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-2976" y="-72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1" y="0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23/04/2021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6763"/>
            <a:ext cx="6824663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vert="horz" lIns="95491" tIns="47745" rIns="95491" bIns="47745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1" y="9721106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="" xmlns:a16="http://schemas.microsoft.com/office/drawing/2014/main" id="{3F8AF3B8-987E-42FA-B447-6435EA02D2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576" y="4567501"/>
            <a:ext cx="2833719" cy="216000"/>
          </a:xfrm>
          <a:prstGeom prst="rect">
            <a:avLst/>
          </a:prstGeom>
        </p:spPr>
      </p:pic>
      <p:pic>
        <p:nvPicPr>
          <p:cNvPr id="8" name="Picture 2" descr="Logos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54" y="-11013"/>
            <a:ext cx="309142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34604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Logo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54" y="-11013"/>
            <a:ext cx="309142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ZoneTexte 15"/>
          <p:cNvSpPr txBox="1"/>
          <p:nvPr userDrawn="1"/>
        </p:nvSpPr>
        <p:spPr>
          <a:xfrm>
            <a:off x="323528" y="4784076"/>
            <a:ext cx="3024336" cy="35942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algn="r">
              <a:defRPr sz="750" b="1" cap="all"/>
            </a:lvl1pPr>
          </a:lstStyle>
          <a:p>
            <a:pPr lvl="0" algn="l"/>
            <a:endParaRPr lang="fr-FR" dirty="0"/>
          </a:p>
        </p:txBody>
      </p:sp>
      <p:sp>
        <p:nvSpPr>
          <p:cNvPr id="17" name="Espace réservé de la date 2"/>
          <p:cNvSpPr>
            <a:spLocks noGrp="1"/>
          </p:cNvSpPr>
          <p:nvPr>
            <p:ph type="dt" sz="half" idx="10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lang="fr-FR" sz="750" b="1" cap="all" smtClean="0"/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/>
          <a:lstStyle/>
          <a:p>
            <a:pPr algn="r"/>
            <a:endParaRPr lang="fr-FR" cap="all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89196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4" name="ZoneTexte 3"/>
          <p:cNvSpPr txBox="1"/>
          <p:nvPr userDrawn="1"/>
        </p:nvSpPr>
        <p:spPr>
          <a:xfrm>
            <a:off x="323528" y="4784076"/>
            <a:ext cx="3024336" cy="35942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algn="r">
              <a:defRPr sz="750" b="1" cap="all"/>
            </a:lvl1pPr>
          </a:lstStyle>
          <a:p>
            <a:pPr lvl="0"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 descr="Une image contenant fleur, oiseau, arbre&#10;&#10;Description générée automatiquement">
            <a:extLst>
              <a:ext uri="{FF2B5EF4-FFF2-40B4-BE49-F238E27FC236}">
                <a16:creationId xmlns="" xmlns:a16="http://schemas.microsoft.com/office/drawing/2014/main" id="{CE27265F-76FF-413C-86D5-EBDF1514FA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762727"/>
            <a:ext cx="9144000" cy="440131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pour une image  2">
            <a:extLst>
              <a:ext uri="{FF2B5EF4-FFF2-40B4-BE49-F238E27FC236}">
                <a16:creationId xmlns="" xmlns:a16="http://schemas.microsoft.com/office/drawing/2014/main" id="{6CA043D3-0041-4B92-8FC5-5B005336880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1532" y="757638"/>
            <a:ext cx="9144000" cy="4406400"/>
          </a:xfrm>
        </p:spPr>
      </p:sp>
      <p:sp>
        <p:nvSpPr>
          <p:cNvPr id="8" name="ZoneTexte 7"/>
          <p:cNvSpPr txBox="1"/>
          <p:nvPr userDrawn="1"/>
        </p:nvSpPr>
        <p:spPr>
          <a:xfrm>
            <a:off x="323528" y="4784076"/>
            <a:ext cx="3024336" cy="35942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algn="r">
              <a:defRPr sz="750" b="1" cap="all"/>
            </a:lvl1pPr>
          </a:lstStyle>
          <a:p>
            <a:pPr lvl="0" algn="l"/>
            <a:r>
              <a:rPr lang="fr-FR" dirty="0" smtClean="0"/>
              <a:t>Comité de l’administration régionale</a:t>
            </a:r>
            <a:endParaRPr lang="fr-FR" dirty="0"/>
          </a:p>
        </p:txBody>
      </p:sp>
      <p:sp>
        <p:nvSpPr>
          <p:cNvPr id="9" name="Espace réservé de la date 2"/>
          <p:cNvSpPr>
            <a:spLocks noGrp="1"/>
          </p:cNvSpPr>
          <p:nvPr>
            <p:ph type="dt" sz="half" idx="10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/>
          <a:lstStyle/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ZoneTexte 14"/>
          <p:cNvSpPr txBox="1"/>
          <p:nvPr userDrawn="1"/>
        </p:nvSpPr>
        <p:spPr>
          <a:xfrm>
            <a:off x="323528" y="4784076"/>
            <a:ext cx="3024336" cy="35942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algn="r">
              <a:defRPr sz="750" b="1" cap="all"/>
            </a:lvl1pPr>
          </a:lstStyle>
          <a:p>
            <a:pPr lvl="0" algn="l"/>
            <a:endParaRPr lang="fr-FR" dirty="0"/>
          </a:p>
        </p:txBody>
      </p:sp>
      <p:sp>
        <p:nvSpPr>
          <p:cNvPr id="16" name="Espace réservé de la date 2"/>
          <p:cNvSpPr>
            <a:spLocks noGrp="1"/>
          </p:cNvSpPr>
          <p:nvPr>
            <p:ph type="dt" sz="half" idx="10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/>
          <a:lstStyle/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9999" y="900000"/>
            <a:ext cx="8424000" cy="375606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>
          <a:xfrm>
            <a:off x="6300472" y="4783500"/>
            <a:ext cx="1350000" cy="3600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1"/>
          </p:nvPr>
        </p:nvSpPr>
        <p:spPr>
          <a:xfrm>
            <a:off x="7650472" y="4783500"/>
            <a:ext cx="1170000" cy="360000"/>
          </a:xfrm>
        </p:spPr>
        <p:txBody>
          <a:bodyPr/>
          <a:lstStyle/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1023095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90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836000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Logos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3478"/>
            <a:ext cx="125946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Espace réservé de la date 2"/>
          <p:cNvSpPr>
            <a:spLocks noGrp="1"/>
          </p:cNvSpPr>
          <p:nvPr>
            <p:ph type="dt" sz="half" idx="10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lang="fr-FR" sz="750" b="1" cap="all" smtClean="0"/>
            </a:lvl1pPr>
          </a:lstStyle>
          <a:p>
            <a:endParaRPr lang="fr-FR" dirty="0"/>
          </a:p>
        </p:txBody>
      </p:sp>
      <p:sp>
        <p:nvSpPr>
          <p:cNvPr id="16" name="ZoneTexte 15"/>
          <p:cNvSpPr txBox="1"/>
          <p:nvPr userDrawn="1"/>
        </p:nvSpPr>
        <p:spPr>
          <a:xfrm>
            <a:off x="323528" y="4784076"/>
            <a:ext cx="3024336" cy="35942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algn="r">
              <a:defRPr sz="750" b="1" cap="all"/>
            </a:lvl1pPr>
          </a:lstStyle>
          <a:p>
            <a:pPr lvl="0" algn="l"/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813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pifrance.fr/A-la-une/Appels-a-projets-concours/Appel-a-projets-Concours-d-innovation-i-Nov-38041" TargetMode="External"/><Relationship Id="rId2" Type="http://schemas.openxmlformats.org/officeDocument/2006/relationships/hyperlink" Target="https://www.entreprises.gouv.fr/fr/entrepreneuriat/aides-et-financement/credit-d-impot-innovation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omie.gouv.fr/files/files/directions_services/plan-de-relance/calendrier-appels-projets.pdf" TargetMode="External"/><Relationship Id="rId2" Type="http://schemas.openxmlformats.org/officeDocument/2006/relationships/hyperlink" Target="https://www.economie.gouv.fr/plan-de-relance/profils/entreprises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hyperlink" Target="https://www.economie.gouv.fr/plan-de-relance/tableau-de-bord/competitivite" TargetMode="External"/><Relationship Id="rId4" Type="http://schemas.openxmlformats.org/officeDocument/2006/relationships/hyperlink" Target="https://datavision.economie.gouv.fr/relance-industri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elance-commer-proxi@caissedesdepots.fr" TargetMode="External"/><Relationship Id="rId2" Type="http://schemas.openxmlformats.org/officeDocument/2006/relationships/hyperlink" Target="https://www.francenum.gouv.fr/comprendre-le-numerique/transformation-numerique-lunion-europeenne-et-letat-francais-debloquent-715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hyperlink" Target="https://www.entreprises.gouv.fr/files/files/enjeux/france-relance/838-francerelance-resultats-du-premier-aap-numerisation-tpe-pme.pdf" TargetMode="External"/><Relationship Id="rId4" Type="http://schemas.openxmlformats.org/officeDocument/2006/relationships/hyperlink" Target="https://www.bpifrance.fr/A-la-une/Appels-a-projets-concours/Appel-a-projets-Accompagnements-des-TPE-PME-a-la-transformation-numerique-5129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asp-public.fr/aide-en-faveur-des-investissements-de-transformation-vers-lindustrie-du-futur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uvernement.fr/les-strategies-engagees-par-le-gouvernemen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uvernement.fr/strategie-pour-la-cybersecurite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pifrance.fr/A-la-une/Appels-a-projets-concours/Appel-a-manifestation-d-interet-AMI-Sante-Numerique-51754" TargetMode="External"/><Relationship Id="rId2" Type="http://schemas.openxmlformats.org/officeDocument/2006/relationships/hyperlink" Target="https://www.entreprises.gouv.fr/fr/numerique/politique-numerique/strategie-nationale-pour-technologies-quantiques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pifrance.fr/content/download/137180/1044955/file/20201110_Cahier_des_Charges%205G_VF.pdf" TargetMode="External"/><Relationship Id="rId2" Type="http://schemas.openxmlformats.org/officeDocument/2006/relationships/hyperlink" Target="https://www.bpifrance.fr/A-la-une/Appels-a-projets-concours/Appel-a-projets-Plan-de-relance-pour-l-industrie-Secteurs-strategiques-volet-national-50697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treprises.gouv.fr/fr/aap/industrie/aap-applications-spatiales-tremplin-pour-l-economie-et-la-societe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60000" y="1995686"/>
            <a:ext cx="8424000" cy="1161808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Panorama des dispositifs de l’ETAT</a:t>
            </a:r>
          </a:p>
          <a:p>
            <a:r>
              <a:rPr lang="fr-FR" sz="2400" dirty="0" smtClean="0">
                <a:solidFill>
                  <a:srgbClr val="002060"/>
                </a:solidFill>
              </a:rPr>
              <a:t>Secteur numérique  </a:t>
            </a:r>
          </a:p>
          <a:p>
            <a:endParaRPr lang="fr-FR" sz="1800" i="1" dirty="0" smtClean="0">
              <a:solidFill>
                <a:srgbClr val="002060"/>
              </a:solidFill>
            </a:endParaRPr>
          </a:p>
          <a:p>
            <a:r>
              <a:rPr lang="fr-FR" sz="1800" i="1" dirty="0" smtClean="0">
                <a:solidFill>
                  <a:srgbClr val="002060"/>
                </a:solidFill>
              </a:rPr>
              <a:t>Plan de relance inclus</a:t>
            </a:r>
          </a:p>
          <a:p>
            <a:endParaRPr lang="fr-FR" sz="1800" i="1" dirty="0">
              <a:solidFill>
                <a:srgbClr val="002060"/>
              </a:solidFill>
            </a:endParaRPr>
          </a:p>
          <a:p>
            <a:endParaRPr lang="fr-FR" sz="1800" i="1" dirty="0" smtClean="0">
              <a:solidFill>
                <a:srgbClr val="002060"/>
              </a:solidFill>
            </a:endParaRPr>
          </a:p>
          <a:p>
            <a:r>
              <a:rPr lang="fr-FR" sz="1400" i="1" dirty="0" smtClean="0">
                <a:solidFill>
                  <a:srgbClr val="002060"/>
                </a:solidFill>
              </a:rPr>
              <a:t>Avril 2021</a:t>
            </a:r>
          </a:p>
          <a:p>
            <a:endParaRPr lang="fr-FR" sz="1800" i="1" dirty="0">
              <a:solidFill>
                <a:srgbClr val="002060"/>
              </a:solidFill>
            </a:endParaRPr>
          </a:p>
          <a:p>
            <a:r>
              <a:rPr lang="fr-FR" sz="1800" i="1" dirty="0" smtClean="0">
                <a:solidFill>
                  <a:srgbClr val="002060"/>
                </a:solidFill>
              </a:rPr>
              <a:t> </a:t>
            </a:r>
          </a:p>
          <a:p>
            <a:endParaRPr lang="fr-FR" sz="1200" b="0" cap="none" dirty="0">
              <a:solidFill>
                <a:srgbClr val="002060"/>
              </a:solidFill>
            </a:endParaRPr>
          </a:p>
          <a:p>
            <a:endParaRPr lang="fr-FR" sz="1800" b="0" cap="none" dirty="0" smtClean="0">
              <a:solidFill>
                <a:srgbClr val="002060"/>
              </a:solidFill>
            </a:endParaRPr>
          </a:p>
          <a:p>
            <a:endParaRPr lang="fr-FR" sz="1800" b="0" cap="none" dirty="0">
              <a:solidFill>
                <a:srgbClr val="002060"/>
              </a:solidFill>
            </a:endParaRPr>
          </a:p>
          <a:p>
            <a:endParaRPr lang="fr-FR" sz="1800" b="0" cap="none" dirty="0" smtClean="0">
              <a:solidFill>
                <a:srgbClr val="00206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788" y="2931790"/>
            <a:ext cx="64925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784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4" name="Titre 6"/>
          <p:cNvSpPr txBox="1">
            <a:spLocks/>
          </p:cNvSpPr>
          <p:nvPr/>
        </p:nvSpPr>
        <p:spPr bwMode="gray">
          <a:xfrm>
            <a:off x="1548639" y="411510"/>
            <a:ext cx="8784001" cy="4320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fr-FR" sz="1600" dirty="0" smtClean="0">
                <a:solidFill>
                  <a:srgbClr val="002060"/>
                </a:solidFill>
              </a:rPr>
              <a:t>Numérique </a:t>
            </a:r>
            <a:r>
              <a:rPr lang="fr-FR" sz="1600" dirty="0">
                <a:solidFill>
                  <a:srgbClr val="002060"/>
                </a:solidFill>
              </a:rPr>
              <a:t>/ innovation (dispositifs «récurrents»)</a:t>
            </a:r>
          </a:p>
          <a:p>
            <a:pPr>
              <a:spcAft>
                <a:spcPts val="1200"/>
              </a:spcAft>
            </a:pPr>
            <a:r>
              <a:rPr lang="fr-FR" sz="1600" dirty="0" smtClean="0">
                <a:solidFill>
                  <a:srgbClr val="002060"/>
                </a:solidFill>
              </a:rPr>
              <a:t> </a:t>
            </a:r>
            <a:endParaRPr lang="fr-FR" sz="1600" dirty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035471"/>
              </p:ext>
            </p:extLst>
          </p:nvPr>
        </p:nvGraphicFramePr>
        <p:xfrm>
          <a:off x="223019" y="1100743"/>
          <a:ext cx="8640960" cy="3196711"/>
        </p:xfrm>
        <a:graphic>
          <a:graphicData uri="http://schemas.openxmlformats.org/drawingml/2006/table">
            <a:tbl>
              <a:tblPr firstRow="1"/>
              <a:tblGrid>
                <a:gridCol w="1152128"/>
                <a:gridCol w="3556893"/>
                <a:gridCol w="1267643"/>
                <a:gridCol w="1036613"/>
                <a:gridCol w="1627683"/>
              </a:tblGrid>
              <a:tr h="42303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Dispositifs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Description 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Opérateur</a:t>
                      </a:r>
                      <a:r>
                        <a:rPr lang="fr-FR" sz="1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Calendrier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Modalités d’accès / Lien / contacts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105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rgbClr val="002060"/>
                          </a:solidFill>
                        </a:rPr>
                        <a:t>Crédit d’impôts innovation (CII)</a:t>
                      </a:r>
                    </a:p>
                    <a:p>
                      <a:endParaRPr lang="fr-FR" sz="1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20 % de crédit d’impôt  sur les dépenses d’innovation des PME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Innovation au sens du CII : développement d’un nouveau produit / service sur le marché et présentant des performances supérieures  vis-à-vis de la concurrence (technique, fonctionnelle, ergonomique ou écologique)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Assiette des dépenses  : 400 K€ / an</a:t>
                      </a:r>
                      <a:endParaRPr lang="fr-FR" sz="1000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Déclaration auprès des services fiscaux</a:t>
                      </a:r>
                      <a:endParaRPr lang="fr-FR" sz="1000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Annuel  - Exercice fiscal de l’entreprise</a:t>
                      </a:r>
                      <a:endParaRPr lang="fr-FR" sz="1000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Le CII est subordonné au dépôt de la déclaration spéciale relative au CIR à transmettre lors de la déclaration de l’IS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Site DGE de présentation </a:t>
                      </a:r>
                      <a:endParaRPr lang="fr-FR" sz="1000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000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321">
                <a:tc>
                  <a:txBody>
                    <a:bodyPr/>
                    <a:lstStyle/>
                    <a:p>
                      <a:r>
                        <a:rPr lang="fr-FR" sz="1000" b="1" i="0" dirty="0" smtClean="0">
                          <a:solidFill>
                            <a:srgbClr val="002060"/>
                          </a:solidFill>
                        </a:rPr>
                        <a:t>Concours d’innovation </a:t>
                      </a:r>
                    </a:p>
                    <a:p>
                      <a:r>
                        <a:rPr lang="fr-FR" sz="1000" b="1" i="0" dirty="0" smtClean="0">
                          <a:solidFill>
                            <a:srgbClr val="002060"/>
                          </a:solidFill>
                        </a:rPr>
                        <a:t>I </a:t>
                      </a:r>
                      <a:r>
                        <a:rPr lang="fr-FR" sz="1000" b="1" i="0" dirty="0" err="1" smtClean="0">
                          <a:solidFill>
                            <a:srgbClr val="002060"/>
                          </a:solidFill>
                        </a:rPr>
                        <a:t>Nov</a:t>
                      </a:r>
                      <a:r>
                        <a:rPr lang="fr-FR" sz="1000" b="1" i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Financement  des projets de recherche, développement et innovation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PME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AAP thématiques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Assiette :  600 000€ à 5M€ pour une durée de 12 à 36 mois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Aides : Subvention (2/3) et AR (1/3)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000" i="0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i="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Bpifrance</a:t>
                      </a:r>
                      <a:endParaRPr lang="fr-FR" sz="1000" i="0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AAP ouvert jusqu’au 11 mai</a:t>
                      </a:r>
                      <a:endParaRPr lang="fr-FR" sz="1000" i="0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Dépôt des dossiers en ligne sur le site de </a:t>
                      </a:r>
                      <a:r>
                        <a:rPr lang="fr-FR" sz="1000" i="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Bpifrance</a:t>
                      </a:r>
                      <a:endParaRPr lang="fr-FR" sz="1000" i="0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Site de </a:t>
                      </a:r>
                      <a:r>
                        <a:rPr lang="fr-FR" sz="1000" i="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Bpifrance</a:t>
                      </a:r>
                      <a:r>
                        <a:rPr lang="fr-FR" sz="1000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endParaRPr lang="fr-FR" sz="1000" i="0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92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5825" y="1526763"/>
            <a:ext cx="2315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1400" dirty="0">
                <a:solidFill>
                  <a:srgbClr val="002060"/>
                </a:solidFill>
              </a:rPr>
              <a:t>Lien et recensement des dispositifs du plan de relance  </a:t>
            </a:r>
          </a:p>
        </p:txBody>
      </p:sp>
      <p:sp>
        <p:nvSpPr>
          <p:cNvPr id="5" name="Titre 6"/>
          <p:cNvSpPr txBox="1">
            <a:spLocks/>
          </p:cNvSpPr>
          <p:nvPr/>
        </p:nvSpPr>
        <p:spPr bwMode="gray">
          <a:xfrm>
            <a:off x="1548639" y="411510"/>
            <a:ext cx="8784001" cy="4320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fr-FR" sz="1600" smtClean="0">
                <a:solidFill>
                  <a:srgbClr val="002060"/>
                </a:solidFill>
              </a:rPr>
              <a:t>Liens utiles</a:t>
            </a:r>
            <a:endParaRPr lang="fr-FR" sz="1600" dirty="0">
              <a:solidFill>
                <a:schemeClr val="tx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43808" y="1203598"/>
            <a:ext cx="58326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</a:rPr>
              <a:t>Site France Relance : </a:t>
            </a:r>
            <a:endParaRPr lang="fr-FR" sz="1400" dirty="0" smtClean="0">
              <a:solidFill>
                <a:srgbClr val="002060"/>
              </a:solidFill>
            </a:endParaRPr>
          </a:p>
          <a:p>
            <a:r>
              <a:rPr lang="fr-FR" sz="1400" dirty="0" smtClean="0">
                <a:solidFill>
                  <a:srgbClr val="002060"/>
                </a:solidFill>
                <a:hlinkClick r:id="rId2"/>
              </a:rPr>
              <a:t>https</a:t>
            </a:r>
            <a:r>
              <a:rPr lang="fr-FR" sz="1400" dirty="0">
                <a:solidFill>
                  <a:srgbClr val="002060"/>
                </a:solidFill>
                <a:hlinkClick r:id="rId2"/>
              </a:rPr>
              <a:t>://www.economie.gouv.fr/plan-de-relance/profils/entreprises</a:t>
            </a:r>
            <a:r>
              <a:rPr lang="fr-FR" sz="1400" dirty="0">
                <a:solidFill>
                  <a:srgbClr val="002060"/>
                </a:solidFill>
              </a:rPr>
              <a:t> </a:t>
            </a:r>
          </a:p>
          <a:p>
            <a:endParaRPr lang="fr-FR" sz="14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</a:rPr>
              <a:t>Calendrier général du plan de </a:t>
            </a:r>
            <a:r>
              <a:rPr lang="fr-FR" sz="1400" dirty="0" smtClean="0">
                <a:solidFill>
                  <a:srgbClr val="002060"/>
                </a:solidFill>
              </a:rPr>
              <a:t>relance : </a:t>
            </a:r>
          </a:p>
          <a:p>
            <a:r>
              <a:rPr lang="fr-FR" sz="1400" dirty="0" smtClean="0">
                <a:solidFill>
                  <a:srgbClr val="002060"/>
                </a:solidFill>
                <a:hlinkClick r:id="rId3"/>
              </a:rPr>
              <a:t>https</a:t>
            </a:r>
            <a:r>
              <a:rPr lang="fr-FR" sz="1400" dirty="0">
                <a:solidFill>
                  <a:srgbClr val="002060"/>
                </a:solidFill>
                <a:hlinkClick r:id="rId3"/>
              </a:rPr>
              <a:t>://www.economie.gouv.fr/files/files/directions_services/plan-de-relance/calendrier-appels-projets.pdf</a:t>
            </a:r>
            <a:r>
              <a:rPr lang="fr-FR" sz="14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 bwMode="gray">
          <a:xfrm>
            <a:off x="2915817" y="3310170"/>
            <a:ext cx="5400600" cy="1269578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err="1" smtClean="0">
                <a:solidFill>
                  <a:srgbClr val="002060"/>
                </a:solidFill>
              </a:rPr>
              <a:t>Datavision</a:t>
            </a:r>
            <a:endParaRPr lang="fr-FR" sz="1400" dirty="0" smtClean="0">
              <a:solidFill>
                <a:srgbClr val="002060"/>
              </a:solidFill>
            </a:endParaRPr>
          </a:p>
          <a:p>
            <a:r>
              <a:rPr lang="fr-FR" sz="1400" dirty="0" smtClean="0">
                <a:solidFill>
                  <a:srgbClr val="002060"/>
                </a:solidFill>
                <a:hlinkClick r:id="rId4"/>
              </a:rPr>
              <a:t>https://datavision.economie.gouv.fr/relance-industrie</a:t>
            </a:r>
            <a:r>
              <a:rPr lang="fr-FR" sz="1400" dirty="0" smtClean="0">
                <a:solidFill>
                  <a:srgbClr val="002060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rgbClr val="002060"/>
                </a:solidFill>
              </a:rPr>
              <a:t>Site du Ministère de l’économie </a:t>
            </a:r>
          </a:p>
          <a:p>
            <a:r>
              <a:rPr lang="fr-FR" sz="1400" dirty="0" smtClean="0">
                <a:solidFill>
                  <a:srgbClr val="002060"/>
                </a:solidFill>
                <a:hlinkClick r:id="rId5"/>
              </a:rPr>
              <a:t>https://www.economie.gouv.fr/plan-de-relance/tableau-de-bord/competitivite</a:t>
            </a:r>
            <a:r>
              <a:rPr lang="fr-FR" sz="1400" dirty="0" smtClean="0">
                <a:solidFill>
                  <a:srgbClr val="002060"/>
                </a:solidFill>
              </a:rPr>
              <a:t>. </a:t>
            </a:r>
            <a:endParaRPr lang="fr-FR" sz="1400" dirty="0">
              <a:solidFill>
                <a:srgbClr val="00206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79512" y="3575627"/>
            <a:ext cx="2315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1400" dirty="0" smtClean="0">
                <a:solidFill>
                  <a:srgbClr val="002060"/>
                </a:solidFill>
              </a:rPr>
              <a:t>Valorisation et suivi des résultats du plan de relance</a:t>
            </a:r>
            <a:endParaRPr lang="fr-FR" sz="1400" dirty="0">
              <a:solidFill>
                <a:srgbClr val="002060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34340"/>
            <a:ext cx="915494" cy="609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759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9" y="1094710"/>
            <a:ext cx="835292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1400" dirty="0">
                <a:solidFill>
                  <a:srgbClr val="002060"/>
                </a:solidFill>
              </a:rPr>
              <a:t>Transformation </a:t>
            </a:r>
            <a:r>
              <a:rPr lang="fr-FR" sz="1400" dirty="0" smtClean="0">
                <a:solidFill>
                  <a:srgbClr val="002060"/>
                </a:solidFill>
              </a:rPr>
              <a:t>numérique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rgbClr val="002060"/>
                </a:solidFill>
              </a:rPr>
              <a:t>France </a:t>
            </a:r>
            <a:r>
              <a:rPr lang="fr-FR" sz="1400" dirty="0" err="1" smtClean="0">
                <a:solidFill>
                  <a:srgbClr val="002060"/>
                </a:solidFill>
              </a:rPr>
              <a:t>Num</a:t>
            </a:r>
            <a:r>
              <a:rPr lang="fr-FR" sz="1400" dirty="0" smtClean="0">
                <a:solidFill>
                  <a:srgbClr val="002060"/>
                </a:solidFill>
              </a:rPr>
              <a:t> – Transformation numérique des TPE / PME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rgbClr val="002060"/>
                </a:solidFill>
              </a:rPr>
              <a:t>Industrie du futur – Transformation numérique des entreprises industrielles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</a:rPr>
              <a:t>Fonds </a:t>
            </a:r>
            <a:r>
              <a:rPr lang="fr-FR" sz="1400" dirty="0" smtClean="0">
                <a:solidFill>
                  <a:srgbClr val="002060"/>
                </a:solidFill>
              </a:rPr>
              <a:t>« transformation </a:t>
            </a:r>
            <a:r>
              <a:rPr lang="fr-FR" sz="1400" dirty="0">
                <a:solidFill>
                  <a:srgbClr val="002060"/>
                </a:solidFill>
              </a:rPr>
              <a:t>numérique des collectivités </a:t>
            </a:r>
            <a:r>
              <a:rPr lang="fr-FR" sz="1400" dirty="0" smtClean="0">
                <a:solidFill>
                  <a:srgbClr val="002060"/>
                </a:solidFill>
              </a:rPr>
              <a:t>territoriales »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1400" dirty="0">
                <a:solidFill>
                  <a:srgbClr val="002060"/>
                </a:solidFill>
              </a:rPr>
              <a:t>Programme des </a:t>
            </a:r>
            <a:r>
              <a:rPr lang="fr-FR" sz="1400" dirty="0" smtClean="0">
                <a:solidFill>
                  <a:srgbClr val="002060"/>
                </a:solidFill>
              </a:rPr>
              <a:t>investissements d’avenir </a:t>
            </a:r>
            <a:r>
              <a:rPr lang="fr-FR" sz="1400" dirty="0">
                <a:solidFill>
                  <a:srgbClr val="002060"/>
                </a:solidFill>
              </a:rPr>
              <a:t>(PIA4)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1400" dirty="0" smtClean="0">
                <a:solidFill>
                  <a:srgbClr val="002060"/>
                </a:solidFill>
              </a:rPr>
              <a:t>Plan </a:t>
            </a:r>
            <a:r>
              <a:rPr lang="fr-FR" sz="1400" dirty="0">
                <a:solidFill>
                  <a:srgbClr val="002060"/>
                </a:solidFill>
              </a:rPr>
              <a:t>de relance pour </a:t>
            </a:r>
            <a:r>
              <a:rPr lang="fr-FR" sz="1400" dirty="0" smtClean="0">
                <a:solidFill>
                  <a:srgbClr val="002060"/>
                </a:solidFill>
              </a:rPr>
              <a:t>l’industrie – Télécommunication 5G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1400" dirty="0" smtClean="0">
                <a:solidFill>
                  <a:srgbClr val="002060"/>
                </a:solidFill>
              </a:rPr>
              <a:t>Plan de relance pour le spatial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1400" dirty="0">
                <a:solidFill>
                  <a:srgbClr val="002060"/>
                </a:solidFill>
              </a:rPr>
              <a:t>Numérique / innovation </a:t>
            </a:r>
            <a:r>
              <a:rPr lang="fr-FR" sz="1400" dirty="0" smtClean="0">
                <a:solidFill>
                  <a:srgbClr val="002060"/>
                </a:solidFill>
              </a:rPr>
              <a:t>(dispositifs «récurrents»)</a:t>
            </a:r>
          </a:p>
          <a:p>
            <a:pPr marL="342900" indent="-342900">
              <a:buFont typeface="+mj-lt"/>
              <a:buAutoNum type="arabicPeriod"/>
            </a:pPr>
            <a:endParaRPr lang="fr-FR" sz="1600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fr-FR" sz="1600" dirty="0"/>
          </a:p>
        </p:txBody>
      </p:sp>
      <p:sp>
        <p:nvSpPr>
          <p:cNvPr id="6" name="ZoneTexte 5"/>
          <p:cNvSpPr txBox="1"/>
          <p:nvPr/>
        </p:nvSpPr>
        <p:spPr>
          <a:xfrm>
            <a:off x="1763688" y="376435"/>
            <a:ext cx="1656184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fr-FR" sz="1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158935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0" name="Titre 6"/>
          <p:cNvSpPr>
            <a:spLocks noGrp="1"/>
          </p:cNvSpPr>
          <p:nvPr>
            <p:ph type="title"/>
          </p:nvPr>
        </p:nvSpPr>
        <p:spPr>
          <a:xfrm>
            <a:off x="1547664" y="411510"/>
            <a:ext cx="8784001" cy="43204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fr-FR" sz="1600" dirty="0">
                <a:solidFill>
                  <a:srgbClr val="002060"/>
                </a:solidFill>
              </a:rPr>
              <a:t>France </a:t>
            </a:r>
            <a:r>
              <a:rPr lang="fr-FR" sz="1600" dirty="0" err="1">
                <a:solidFill>
                  <a:srgbClr val="002060"/>
                </a:solidFill>
              </a:rPr>
              <a:t>Num</a:t>
            </a:r>
            <a:r>
              <a:rPr lang="fr-FR" sz="1600" dirty="0">
                <a:solidFill>
                  <a:srgbClr val="002060"/>
                </a:solidFill>
              </a:rPr>
              <a:t> – Transformation numérique des TPE / PME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510035"/>
              </p:ext>
            </p:extLst>
          </p:nvPr>
        </p:nvGraphicFramePr>
        <p:xfrm>
          <a:off x="252703" y="843558"/>
          <a:ext cx="8640959" cy="3965383"/>
        </p:xfrm>
        <a:graphic>
          <a:graphicData uri="http://schemas.openxmlformats.org/drawingml/2006/table">
            <a:tbl>
              <a:tblPr firstRow="1"/>
              <a:tblGrid>
                <a:gridCol w="1440160"/>
                <a:gridCol w="2808312"/>
                <a:gridCol w="1512168"/>
                <a:gridCol w="1440160"/>
                <a:gridCol w="1440159"/>
              </a:tblGrid>
              <a:tr h="2879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Dispositifs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Description 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Opérateur</a:t>
                      </a:r>
                      <a:r>
                        <a:rPr lang="fr-FR" sz="1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Calendrier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Modalités d’accès / Lien / contacts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899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rgbClr val="002060"/>
                          </a:solidFill>
                        </a:rPr>
                        <a:t>Aides Diagnostics</a:t>
                      </a:r>
                    </a:p>
                    <a:p>
                      <a:r>
                        <a:rPr lang="fr-FR" sz="1000" b="1" dirty="0" smtClean="0">
                          <a:solidFill>
                            <a:srgbClr val="002060"/>
                          </a:solidFill>
                        </a:rPr>
                        <a:t>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9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10 000 diagnostics en France, réalisés par les réseaux consulaires CCI</a:t>
                      </a:r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et CMA </a:t>
                      </a:r>
                      <a:r>
                        <a:rPr lang="fr-FR" sz="9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auprès des commerçants, des artisans et des indépendants. </a:t>
                      </a:r>
                      <a:endParaRPr lang="fr-FR" sz="9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CCI / CMA</a:t>
                      </a:r>
                      <a:endParaRPr lang="fr-FR" sz="9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Fin  : d</a:t>
                      </a: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euxième semestre 2021</a:t>
                      </a:r>
                      <a:endParaRPr lang="fr-FR" sz="9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Site</a:t>
                      </a: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 internet France </a:t>
                      </a:r>
                      <a:r>
                        <a:rPr lang="fr-FR" sz="900" baseline="0" dirty="0" err="1" smtClean="0">
                          <a:solidFill>
                            <a:srgbClr val="002060"/>
                          </a:solidFill>
                        </a:rPr>
                        <a:t>Num</a:t>
                      </a:r>
                      <a:endParaRPr lang="fr-FR" sz="900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9239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rgbClr val="002060"/>
                          </a:solidFill>
                        </a:rPr>
                        <a:t>Prêt</a:t>
                      </a:r>
                      <a:r>
                        <a:rPr lang="fr-FR" sz="1000" b="1" baseline="0" dirty="0" smtClean="0">
                          <a:solidFill>
                            <a:srgbClr val="002060"/>
                          </a:solidFill>
                        </a:rPr>
                        <a:t>s France </a:t>
                      </a:r>
                      <a:r>
                        <a:rPr lang="fr-FR" sz="1000" b="1" baseline="0" dirty="0" err="1" smtClean="0">
                          <a:solidFill>
                            <a:srgbClr val="002060"/>
                          </a:solidFill>
                        </a:rPr>
                        <a:t>Num</a:t>
                      </a:r>
                      <a:endParaRPr lang="fr-FR" sz="1000" b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fr-FR" sz="1000" b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Garantie bancaire de 80 % de l’Etat sur des prêts couvrant des dépenses matérielles et immatérielles</a:t>
                      </a: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 de 50 000 € maximum. </a:t>
                      </a:r>
                    </a:p>
                    <a:p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&gt; PME et TPE </a:t>
                      </a:r>
                      <a:endParaRPr lang="fr-FR" sz="9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Réseaux bancaires partenaires (ex : CA, BPCE,</a:t>
                      </a: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Mémo</a:t>
                      </a: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 Bank…)</a:t>
                      </a:r>
                      <a:endParaRPr lang="fr-FR" sz="900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Lancement du prêt</a:t>
                      </a: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 le 8 décembre 2020</a:t>
                      </a:r>
                      <a:endParaRPr lang="fr-FR" sz="9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solidFill>
                            <a:srgbClr val="002060"/>
                          </a:solidFill>
                          <a:hlinkClick r:id="rId2"/>
                        </a:rPr>
                        <a:t>Site</a:t>
                      </a: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  <a:hlinkClick r:id="rId2"/>
                        </a:rPr>
                        <a:t> internet France </a:t>
                      </a:r>
                      <a:r>
                        <a:rPr lang="fr-FR" sz="900" baseline="0" dirty="0" err="1" smtClean="0">
                          <a:solidFill>
                            <a:srgbClr val="002060"/>
                          </a:solidFill>
                          <a:hlinkClick r:id="rId2"/>
                        </a:rPr>
                        <a:t>Num</a:t>
                      </a:r>
                      <a:endParaRPr lang="fr-FR" sz="9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90525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rgbClr val="002060"/>
                          </a:solidFill>
                        </a:rPr>
                        <a:t>Aides pour les communes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000" b="0" i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fr-FR" sz="1000" b="0" i="1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Aide de 20 000 € pour les communes pour des actions collectives de digitalisation envers les commerces : manager de commerce,</a:t>
                      </a: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conseils,</a:t>
                      </a: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solutions numériques (</a:t>
                      </a:r>
                      <a:r>
                        <a:rPr lang="fr-FR" sz="900" dirty="0" err="1" smtClean="0">
                          <a:solidFill>
                            <a:srgbClr val="002060"/>
                          </a:solidFill>
                        </a:rPr>
                        <a:t>market</a:t>
                      </a:r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 place, click and </a:t>
                      </a:r>
                      <a:r>
                        <a:rPr lang="fr-FR" sz="900" dirty="0" err="1" smtClean="0">
                          <a:solidFill>
                            <a:srgbClr val="002060"/>
                          </a:solidFill>
                        </a:rPr>
                        <a:t>collect</a:t>
                      </a:r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, e </a:t>
                      </a:r>
                      <a:r>
                        <a:rPr lang="fr-FR" sz="900" dirty="0" err="1" smtClean="0">
                          <a:solidFill>
                            <a:srgbClr val="002060"/>
                          </a:solidFill>
                        </a:rPr>
                        <a:t>reservation</a:t>
                      </a:r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…)</a:t>
                      </a:r>
                      <a:endParaRPr lang="fr-FR" sz="9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Banque des Territoires </a:t>
                      </a:r>
                    </a:p>
                    <a:p>
                      <a:endParaRPr lang="fr-FR" sz="9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Déjà</a:t>
                      </a: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 ouvert pour les villes : ACV et PVD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Pour les autres communes à partir de 2021</a:t>
                      </a:r>
                      <a:endParaRPr lang="fr-FR" sz="9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fr-FR" sz="900" dirty="0" smtClean="0">
                          <a:solidFill>
                            <a:srgbClr val="002060"/>
                          </a:solidFill>
                          <a:hlinkClick r:id="rId3"/>
                        </a:rPr>
                        <a:t>relance-commer-proxi@caissedesdepots.fr</a:t>
                      </a:r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Contact territorial de la Banque des Territoires</a:t>
                      </a: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fr-FR" sz="900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6489">
                <a:tc>
                  <a:txBody>
                    <a:bodyPr/>
                    <a:lstStyle/>
                    <a:p>
                      <a:r>
                        <a:rPr lang="fr-FR" sz="1000" b="1" i="0" dirty="0" smtClean="0">
                          <a:solidFill>
                            <a:srgbClr val="002060"/>
                          </a:solidFill>
                        </a:rPr>
                        <a:t>AAP</a:t>
                      </a:r>
                      <a:r>
                        <a:rPr lang="fr-FR" sz="1000" b="1" i="0" baseline="0" dirty="0" smtClean="0">
                          <a:solidFill>
                            <a:srgbClr val="002060"/>
                          </a:solidFill>
                        </a:rPr>
                        <a:t> – Transformation numérique des TPE / PME</a:t>
                      </a:r>
                      <a:endParaRPr lang="fr-FR" sz="1000" b="1" i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900" i="0" baseline="0" dirty="0" smtClean="0">
                          <a:solidFill>
                            <a:srgbClr val="002060"/>
                          </a:solidFill>
                        </a:rPr>
                        <a:t>Financement d’accompagnement de TPE / PME pour l’élaboration de plan d’action numérique </a:t>
                      </a:r>
                      <a:endParaRPr lang="fr-FR" sz="900" i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i="0" baseline="0" dirty="0" err="1" smtClean="0">
                          <a:solidFill>
                            <a:srgbClr val="002060"/>
                          </a:solidFill>
                        </a:rPr>
                        <a:t>Bpifrance</a:t>
                      </a:r>
                      <a:r>
                        <a:rPr lang="fr-FR" sz="900" i="0" baseline="0" dirty="0" smtClean="0">
                          <a:solidFill>
                            <a:srgbClr val="002060"/>
                          </a:solidFill>
                        </a:rPr>
                        <a:t> (AAP)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i="0" baseline="0" dirty="0" smtClean="0">
                          <a:solidFill>
                            <a:srgbClr val="002060"/>
                          </a:solidFill>
                        </a:rPr>
                        <a:t>Opérateurs labellisés pour  l’accompagnement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dirty="0" smtClean="0">
                          <a:solidFill>
                            <a:srgbClr val="002060"/>
                          </a:solidFill>
                        </a:rPr>
                        <a:t>AAP</a:t>
                      </a:r>
                      <a:r>
                        <a:rPr lang="fr-FR" sz="900" b="0" i="0" baseline="0" dirty="0" smtClean="0">
                          <a:solidFill>
                            <a:srgbClr val="002060"/>
                          </a:solidFill>
                        </a:rPr>
                        <a:t> sélection des opérateurs  (&gt; 15 février 2021)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baseline="0" dirty="0" smtClean="0">
                          <a:solidFill>
                            <a:srgbClr val="002060"/>
                          </a:solidFill>
                        </a:rPr>
                        <a:t>Début des formation printemps 2021</a:t>
                      </a:r>
                      <a:endParaRPr lang="fr-FR" sz="900" b="0" i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i="0" dirty="0" smtClean="0">
                          <a:solidFill>
                            <a:srgbClr val="002060"/>
                          </a:solidFill>
                          <a:hlinkClick r:id="rId4"/>
                        </a:rPr>
                        <a:t>AAP</a:t>
                      </a:r>
                      <a:endParaRPr lang="fr-FR" sz="900" i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i="0" dirty="0" smtClean="0">
                          <a:solidFill>
                            <a:srgbClr val="002060"/>
                          </a:solidFill>
                          <a:hlinkClick r:id="rId5"/>
                        </a:rPr>
                        <a:t>Liste des opérateurs sélectionnés</a:t>
                      </a:r>
                      <a:endParaRPr lang="fr-FR" sz="900" i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2325">
                <a:tc>
                  <a:txBody>
                    <a:bodyPr/>
                    <a:lstStyle/>
                    <a:p>
                      <a:r>
                        <a:rPr lang="fr-FR" sz="1000" b="1" i="0" dirty="0" smtClean="0">
                          <a:solidFill>
                            <a:srgbClr val="002060"/>
                          </a:solidFill>
                        </a:rPr>
                        <a:t>Chèque numérique </a:t>
                      </a:r>
                    </a:p>
                    <a:p>
                      <a:endParaRPr lang="fr-FR" sz="1000" b="1" i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i="0" dirty="0" smtClean="0">
                          <a:solidFill>
                            <a:srgbClr val="002060"/>
                          </a:solidFill>
                        </a:rPr>
                        <a:t>chèque numérique </a:t>
                      </a:r>
                      <a:r>
                        <a:rPr lang="fr-FR" sz="900" b="1" i="0" dirty="0" smtClean="0">
                          <a:solidFill>
                            <a:srgbClr val="002060"/>
                          </a:solidFill>
                        </a:rPr>
                        <a:t>de 500 euros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i="0" dirty="0" smtClean="0">
                          <a:solidFill>
                            <a:srgbClr val="002060"/>
                          </a:solidFill>
                        </a:rPr>
                        <a:t>entreprises de moins de onze </a:t>
                      </a:r>
                      <a:r>
                        <a:rPr lang="fr-FR" sz="900" i="0" dirty="0" smtClean="0">
                          <a:solidFill>
                            <a:srgbClr val="002060"/>
                          </a:solidFill>
                        </a:rPr>
                        <a:t>salariés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i="0" dirty="0" smtClean="0">
                          <a:solidFill>
                            <a:srgbClr val="002060"/>
                          </a:solidFill>
                        </a:rPr>
                        <a:t>Dépenses</a:t>
                      </a:r>
                      <a:r>
                        <a:rPr lang="fr-FR" sz="900" i="0" baseline="0" dirty="0" smtClean="0">
                          <a:solidFill>
                            <a:srgbClr val="002060"/>
                          </a:solidFill>
                        </a:rPr>
                        <a:t> d’achats, d’abonnement  à des solutions numériques ou prestation d’accompagnement</a:t>
                      </a:r>
                      <a:endParaRPr lang="fr-FR" sz="900" i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i="0" dirty="0" smtClean="0">
                          <a:solidFill>
                            <a:srgbClr val="002060"/>
                          </a:solidFill>
                        </a:rPr>
                        <a:t>ASP (Agence</a:t>
                      </a:r>
                      <a:r>
                        <a:rPr lang="fr-FR" sz="900" i="0" baseline="0" dirty="0" smtClean="0">
                          <a:solidFill>
                            <a:srgbClr val="002060"/>
                          </a:solidFill>
                        </a:rPr>
                        <a:t> des services de Paiement) </a:t>
                      </a:r>
                      <a:endParaRPr lang="fr-FR" sz="900" i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900" b="0" i="0" dirty="0" smtClean="0">
                          <a:solidFill>
                            <a:srgbClr val="002060"/>
                          </a:solidFill>
                        </a:rPr>
                        <a:t>Ouverture du guichet 28 janvier 2021</a:t>
                      </a:r>
                    </a:p>
                    <a:p>
                      <a:endParaRPr lang="fr-FR" sz="900" b="1" i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i="0" dirty="0" smtClean="0">
                          <a:solidFill>
                            <a:srgbClr val="002060"/>
                          </a:solidFill>
                        </a:rPr>
                        <a:t>https://cheque.francenum.gouv.fr/ecom/</a:t>
                      </a:r>
                      <a:endParaRPr lang="fr-FR" sz="900" i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90" y="195486"/>
            <a:ext cx="865672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25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Titre 6"/>
          <p:cNvSpPr txBox="1">
            <a:spLocks/>
          </p:cNvSpPr>
          <p:nvPr/>
        </p:nvSpPr>
        <p:spPr bwMode="gray">
          <a:xfrm>
            <a:off x="179512" y="1124332"/>
            <a:ext cx="8784001" cy="4320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fr-FR" sz="1600" dirty="0">
                <a:solidFill>
                  <a:srgbClr val="002060"/>
                </a:solidFill>
              </a:rPr>
              <a:t>Industrie du futur – Transformation numérique des entreprises industrielles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20868"/>
              </p:ext>
            </p:extLst>
          </p:nvPr>
        </p:nvGraphicFramePr>
        <p:xfrm>
          <a:off x="219612" y="1478660"/>
          <a:ext cx="8640958" cy="1447800"/>
        </p:xfrm>
        <a:graphic>
          <a:graphicData uri="http://schemas.openxmlformats.org/drawingml/2006/table">
            <a:tbl>
              <a:tblPr firstRow="1"/>
              <a:tblGrid>
                <a:gridCol w="1272288"/>
                <a:gridCol w="3008092"/>
                <a:gridCol w="1152128"/>
                <a:gridCol w="1152128"/>
                <a:gridCol w="2056322"/>
              </a:tblGrid>
              <a:tr h="22899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Dispositifs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Description 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Opérateur</a:t>
                      </a:r>
                      <a:r>
                        <a:rPr lang="fr-FR" sz="1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Calendrier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Modalités d’accès / Lien / contacts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2060"/>
                      </a:solidFill>
                      <a:prstDash val="sysDot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678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rgbClr val="002060"/>
                          </a:solidFill>
                        </a:rPr>
                        <a:t>Subvention Industrie du futur </a:t>
                      </a:r>
                    </a:p>
                    <a:p>
                      <a:endParaRPr lang="fr-FR" sz="1000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fr-FR" sz="1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Subvention de 20 % des</a:t>
                      </a:r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coûts d’investissements de transformation des entreprises industrielles (robotique, fabrication additive, logiciels, capteurs de données, RA, RV….)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PME / ETI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Les dépenses réalisées avant la demande ne sont pas éligibles</a:t>
                      </a: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solidFill>
                            <a:srgbClr val="002060"/>
                          </a:solidFill>
                        </a:rPr>
                        <a:t>ASP </a:t>
                      </a:r>
                      <a:endParaRPr lang="fr-FR" sz="105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Ouverture du guichet début mai</a:t>
                      </a: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Dépôt de dossiers en ligne </a:t>
                      </a:r>
                      <a:r>
                        <a:rPr lang="fr-FR" sz="105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Site de l’ASP</a:t>
                      </a:r>
                      <a:endParaRPr lang="fr-FR" sz="1050" b="0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itre 6"/>
          <p:cNvSpPr txBox="1">
            <a:spLocks/>
          </p:cNvSpPr>
          <p:nvPr/>
        </p:nvSpPr>
        <p:spPr bwMode="gray">
          <a:xfrm>
            <a:off x="203226" y="3075806"/>
            <a:ext cx="8784001" cy="4320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fr-FR" sz="1600" dirty="0">
                <a:solidFill>
                  <a:srgbClr val="002060"/>
                </a:solidFill>
              </a:rPr>
              <a:t>Fonds « transformation numérique des collectivités territoriales » 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46066"/>
              </p:ext>
            </p:extLst>
          </p:nvPr>
        </p:nvGraphicFramePr>
        <p:xfrm>
          <a:off x="211610" y="3379822"/>
          <a:ext cx="8640958" cy="1386840"/>
        </p:xfrm>
        <a:graphic>
          <a:graphicData uri="http://schemas.openxmlformats.org/drawingml/2006/table">
            <a:tbl>
              <a:tblPr firstRow="1"/>
              <a:tblGrid>
                <a:gridCol w="1272288"/>
                <a:gridCol w="3011902"/>
                <a:gridCol w="1152128"/>
                <a:gridCol w="1728192"/>
                <a:gridCol w="1476448"/>
              </a:tblGrid>
              <a:tr h="32107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Dispositifs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Description </a:t>
                      </a:r>
                      <a:endParaRPr lang="fr-FR" sz="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Opérateur</a:t>
                      </a:r>
                      <a:r>
                        <a:rPr lang="fr-FR" sz="8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fr-FR" sz="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Calendrier</a:t>
                      </a:r>
                      <a:endParaRPr lang="fr-FR" sz="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Modalités d’accès / Lien / contacts</a:t>
                      </a:r>
                      <a:endParaRPr lang="fr-FR" sz="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1096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rgbClr val="002060"/>
                          </a:solidFill>
                        </a:rPr>
                        <a:t>Fonds d’innovation</a:t>
                      </a:r>
                      <a:r>
                        <a:rPr lang="fr-FR" sz="1000" b="1" baseline="0" dirty="0" smtClean="0">
                          <a:solidFill>
                            <a:srgbClr val="002060"/>
                          </a:solidFill>
                        </a:rPr>
                        <a:t> et transformation numérique des collectivités territoriales</a:t>
                      </a:r>
                      <a:endParaRPr lang="fr-FR" sz="10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Financement de projets de transformation numérique des collectivités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Projets visés : service en ligne, dématérialisation, relation avec l’usager, exploitation des données formation des agents, ….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Le financement peut atteindre 100 % du projet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Fonds doté de 33 M€ au niveau national</a:t>
                      </a: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solidFill>
                            <a:srgbClr val="002060"/>
                          </a:solidFill>
                        </a:rPr>
                        <a:t>SGAR</a:t>
                      </a: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 et Préfectures de département </a:t>
                      </a:r>
                      <a:endParaRPr lang="fr-FR" sz="9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Ouvert depuis mi février  jusqu’à épuisement des fonds</a:t>
                      </a: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Dépôt des dossiers par les collectivités sur démarches simplifiées </a:t>
                      </a:r>
                    </a:p>
                    <a:p>
                      <a:endParaRPr lang="fr-FR" sz="900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la DIRECCTE en support pour relais vers les préfecture</a:t>
                      </a: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974" y="267494"/>
            <a:ext cx="865672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435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4" name="Titre 6"/>
          <p:cNvSpPr txBox="1">
            <a:spLocks/>
          </p:cNvSpPr>
          <p:nvPr/>
        </p:nvSpPr>
        <p:spPr bwMode="gray">
          <a:xfrm>
            <a:off x="1548639" y="411510"/>
            <a:ext cx="8784001" cy="4320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fr-FR" sz="1600" dirty="0">
                <a:solidFill>
                  <a:srgbClr val="002060"/>
                </a:solidFill>
              </a:rPr>
              <a:t>Programme des </a:t>
            </a:r>
            <a:r>
              <a:rPr lang="fr-FR" sz="1600" dirty="0" smtClean="0">
                <a:solidFill>
                  <a:srgbClr val="002060"/>
                </a:solidFill>
              </a:rPr>
              <a:t>investissements </a:t>
            </a:r>
            <a:r>
              <a:rPr lang="fr-FR" sz="1600" dirty="0">
                <a:solidFill>
                  <a:srgbClr val="002060"/>
                </a:solidFill>
              </a:rPr>
              <a:t>d’avenir (</a:t>
            </a:r>
            <a:r>
              <a:rPr lang="fr-FR" sz="1600" dirty="0" smtClean="0">
                <a:solidFill>
                  <a:srgbClr val="002060"/>
                </a:solidFill>
              </a:rPr>
              <a:t>PIA 4</a:t>
            </a:r>
            <a:r>
              <a:rPr lang="fr-FR" sz="16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51521" y="1059582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rgbClr val="002060"/>
                </a:solidFill>
              </a:rPr>
              <a:t>Doté de 20 Mds€ sur 5 ans, le PIA 4 est programme qui vise à soutenir des projets d’investissements stratégiques selon une logique sectorielle.</a:t>
            </a:r>
          </a:p>
          <a:p>
            <a:endParaRPr lang="fr-FR" sz="12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rgbClr val="002060"/>
                </a:solidFill>
              </a:rPr>
              <a:t>Les secteurs stratégiques liés au numérique sont 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200" dirty="0" smtClean="0">
                <a:solidFill>
                  <a:srgbClr val="002060"/>
                </a:solidFill>
              </a:rPr>
              <a:t>Technologies du quantique </a:t>
            </a:r>
            <a:r>
              <a:rPr lang="fr-FR" sz="1200" dirty="0" smtClean="0">
                <a:solidFill>
                  <a:srgbClr val="002060"/>
                </a:solidFill>
              </a:rPr>
              <a:t> (annoncé)</a:t>
            </a:r>
            <a:endParaRPr lang="fr-FR" sz="1200" dirty="0" smtClean="0">
              <a:solidFill>
                <a:srgbClr val="00206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200" dirty="0" smtClean="0">
                <a:solidFill>
                  <a:srgbClr val="002060"/>
                </a:solidFill>
              </a:rPr>
              <a:t>cyber sécurité </a:t>
            </a:r>
            <a:r>
              <a:rPr lang="fr-FR" sz="1200" dirty="0" smtClean="0">
                <a:solidFill>
                  <a:srgbClr val="002060"/>
                </a:solidFill>
              </a:rPr>
              <a:t>(annonc</a:t>
            </a:r>
            <a:r>
              <a:rPr lang="fr-FR" sz="1200" dirty="0" smtClean="0">
                <a:solidFill>
                  <a:srgbClr val="002060"/>
                </a:solidFill>
              </a:rPr>
              <a:t>é)</a:t>
            </a:r>
            <a:endParaRPr lang="fr-FR" sz="1200" dirty="0" smtClean="0">
              <a:solidFill>
                <a:srgbClr val="00206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200" dirty="0" err="1" smtClean="0">
                <a:solidFill>
                  <a:srgbClr val="002060"/>
                </a:solidFill>
              </a:rPr>
              <a:t>Edtech</a:t>
            </a:r>
            <a:r>
              <a:rPr lang="fr-FR" sz="1200" dirty="0" smtClean="0">
                <a:solidFill>
                  <a:srgbClr val="002060"/>
                </a:solidFill>
              </a:rPr>
              <a:t> – enseignement et </a:t>
            </a:r>
            <a:r>
              <a:rPr lang="fr-FR" sz="1200" dirty="0" smtClean="0">
                <a:solidFill>
                  <a:srgbClr val="002060"/>
                </a:solidFill>
              </a:rPr>
              <a:t>numérique </a:t>
            </a:r>
            <a:endParaRPr lang="fr-FR" sz="1200" dirty="0" smtClean="0">
              <a:solidFill>
                <a:srgbClr val="00206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200" dirty="0" smtClean="0">
                <a:solidFill>
                  <a:srgbClr val="002060"/>
                </a:solidFill>
              </a:rPr>
              <a:t>Santé digitale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200" dirty="0" smtClean="0">
                <a:solidFill>
                  <a:srgbClr val="002060"/>
                </a:solidFill>
              </a:rPr>
              <a:t>5G </a:t>
            </a:r>
            <a:r>
              <a:rPr lang="fr-FR" sz="1200" dirty="0">
                <a:solidFill>
                  <a:srgbClr val="002060"/>
                </a:solidFill>
              </a:rPr>
              <a:t>et </a:t>
            </a:r>
            <a:r>
              <a:rPr lang="fr-FR" sz="1200" dirty="0" smtClean="0">
                <a:solidFill>
                  <a:srgbClr val="002060"/>
                </a:solidFill>
              </a:rPr>
              <a:t>futures technologies de réseaux de télécommunication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200" dirty="0" smtClean="0">
                <a:solidFill>
                  <a:srgbClr val="002060"/>
                </a:solidFill>
              </a:rPr>
              <a:t>Intelligence artificielle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200" dirty="0" smtClean="0">
                <a:solidFill>
                  <a:srgbClr val="002060"/>
                </a:solidFill>
              </a:rPr>
              <a:t>Cloud et verdissement du numérique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200" dirty="0" smtClean="0">
                <a:solidFill>
                  <a:srgbClr val="002060"/>
                </a:solidFill>
              </a:rPr>
              <a:t>Industrie culturelle et créative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rgbClr val="002060"/>
                </a:solidFill>
              </a:rPr>
              <a:t>Ces secteurs font l’objet d’une stratégie (« stratégie d’accélération ») publiées ou en cours de validation : </a:t>
            </a:r>
            <a:r>
              <a:rPr lang="fr-FR" sz="1200" dirty="0" smtClean="0">
                <a:solidFill>
                  <a:srgbClr val="002060"/>
                </a:solidFill>
                <a:hlinkClick r:id="rId2"/>
              </a:rPr>
              <a:t>Lien vers les stratégies d’accélération</a:t>
            </a:r>
            <a:endParaRPr lang="fr-FR" sz="1200" dirty="0" smtClean="0">
              <a:solidFill>
                <a:srgbClr val="002060"/>
              </a:solidFill>
            </a:endParaRPr>
          </a:p>
          <a:p>
            <a:endParaRPr lang="fr-FR" sz="12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rgbClr val="002060"/>
                </a:solidFill>
              </a:rPr>
              <a:t>Le PIA 4 soutient ces secteurs a travers plusieurs leviers : normes juridiques, financement, fiscalité, recherche, formation…</a:t>
            </a:r>
          </a:p>
        </p:txBody>
      </p:sp>
    </p:spTree>
    <p:extLst>
      <p:ext uri="{BB962C8B-B14F-4D97-AF65-F5344CB8AC3E}">
        <p14:creationId xmlns:p14="http://schemas.microsoft.com/office/powerpoint/2010/main" val="159656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122C9-A0B9-462F-8757-0847AD287B63}" type="slidenum">
              <a:rPr lang="fr-FR" sz="700" smtClean="0"/>
              <a:pPr/>
              <a:t>6</a:t>
            </a:fld>
            <a:endParaRPr lang="fr-FR" sz="700" dirty="0"/>
          </a:p>
        </p:txBody>
      </p:sp>
      <p:sp>
        <p:nvSpPr>
          <p:cNvPr id="4" name="Titre 6"/>
          <p:cNvSpPr txBox="1">
            <a:spLocks/>
          </p:cNvSpPr>
          <p:nvPr/>
        </p:nvSpPr>
        <p:spPr bwMode="gray">
          <a:xfrm>
            <a:off x="1548639" y="411510"/>
            <a:ext cx="8784001" cy="4320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fr-FR" sz="1600" dirty="0">
                <a:solidFill>
                  <a:srgbClr val="002060"/>
                </a:solidFill>
              </a:rPr>
              <a:t>Programme des </a:t>
            </a:r>
            <a:r>
              <a:rPr lang="fr-FR" sz="1600" dirty="0" smtClean="0">
                <a:solidFill>
                  <a:srgbClr val="002060"/>
                </a:solidFill>
              </a:rPr>
              <a:t>investissements </a:t>
            </a:r>
            <a:r>
              <a:rPr lang="fr-FR" sz="1600" dirty="0">
                <a:solidFill>
                  <a:srgbClr val="002060"/>
                </a:solidFill>
              </a:rPr>
              <a:t>d’avenir (</a:t>
            </a:r>
            <a:r>
              <a:rPr lang="fr-FR" sz="1600" dirty="0" smtClean="0">
                <a:solidFill>
                  <a:srgbClr val="002060"/>
                </a:solidFill>
              </a:rPr>
              <a:t>PIA 4</a:t>
            </a:r>
            <a:r>
              <a:rPr lang="fr-FR" sz="1600" dirty="0" smtClean="0">
                <a:solidFill>
                  <a:srgbClr val="002060"/>
                </a:solidFill>
              </a:rPr>
              <a:t>)</a:t>
            </a:r>
          </a:p>
          <a:p>
            <a:pPr>
              <a:spcAft>
                <a:spcPts val="1200"/>
              </a:spcAft>
            </a:pPr>
            <a:endParaRPr lang="fr-FR" sz="1600" dirty="0">
              <a:solidFill>
                <a:srgbClr val="002060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35012"/>
              </p:ext>
            </p:extLst>
          </p:nvPr>
        </p:nvGraphicFramePr>
        <p:xfrm>
          <a:off x="179512" y="843558"/>
          <a:ext cx="8280920" cy="1341120"/>
        </p:xfrm>
        <a:graphic>
          <a:graphicData uri="http://schemas.openxmlformats.org/drawingml/2006/table">
            <a:tbl>
              <a:tblPr firstRow="1"/>
              <a:tblGrid>
                <a:gridCol w="8280920"/>
              </a:tblGrid>
              <a:tr h="22099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b="1" i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Cyber</a:t>
                      </a:r>
                      <a:r>
                        <a:rPr lang="fr-FR" sz="1600" b="1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sécurité </a:t>
                      </a:r>
                      <a:endParaRPr lang="fr-FR" sz="1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  <a:prstDash val="sysDot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ysDot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31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500" b="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100" b="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Stratégie publiée</a:t>
                      </a:r>
                      <a:r>
                        <a:rPr lang="fr-FR" sz="11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le </a:t>
                      </a:r>
                      <a:r>
                        <a:rPr lang="fr-FR" sz="1100" b="1" i="0" baseline="0" dirty="0" smtClean="0">
                          <a:solidFill>
                            <a:srgbClr val="002060"/>
                          </a:solidFill>
                        </a:rPr>
                        <a:t>18 février 2021 dotée de 1 Md€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baseline="0" dirty="0" smtClean="0">
                          <a:solidFill>
                            <a:srgbClr val="002060"/>
                          </a:solidFill>
                          <a:hlinkClick r:id="rId2"/>
                        </a:rPr>
                        <a:t>Lien vers stratégie </a:t>
                      </a:r>
                      <a:endParaRPr lang="fr-FR" sz="1100" b="0" i="0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baseline="0" dirty="0" smtClean="0">
                          <a:solidFill>
                            <a:srgbClr val="002060"/>
                          </a:solidFill>
                        </a:rPr>
                        <a:t>La stratégie cyber sécurité se décline autour de 5 axes : développer des solutions souveraines, </a:t>
                      </a:r>
                      <a:r>
                        <a:rPr lang="fr-FR" sz="1100" b="0" i="0" baseline="0" dirty="0" err="1" smtClean="0">
                          <a:solidFill>
                            <a:srgbClr val="002060"/>
                          </a:solidFill>
                        </a:rPr>
                        <a:t>ronforcer</a:t>
                      </a:r>
                      <a:r>
                        <a:rPr lang="fr-FR" sz="1100" b="0" i="0" baseline="0" dirty="0" smtClean="0">
                          <a:solidFill>
                            <a:srgbClr val="002060"/>
                          </a:solidFill>
                        </a:rPr>
                        <a:t> les liens entres les </a:t>
                      </a:r>
                      <a:r>
                        <a:rPr lang="fr-FR" sz="1100" b="0" i="0" baseline="0" dirty="0" err="1" smtClean="0">
                          <a:solidFill>
                            <a:srgbClr val="002060"/>
                          </a:solidFill>
                        </a:rPr>
                        <a:t>acturs</a:t>
                      </a:r>
                      <a:r>
                        <a:rPr lang="fr-FR" sz="1100" b="0" i="0" baseline="0" dirty="0" smtClean="0">
                          <a:solidFill>
                            <a:srgbClr val="002060"/>
                          </a:solidFill>
                        </a:rPr>
                        <a:t>, soutenir la demande, former les plus jeunes et soutien en fonds propres </a:t>
                      </a:r>
                    </a:p>
                  </a:txBody>
                  <a:tcPr>
                    <a:lnL w="12700" cmpd="sng">
                      <a:noFill/>
                      <a:prstDash val="sysDot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886002"/>
              </p:ext>
            </p:extLst>
          </p:nvPr>
        </p:nvGraphicFramePr>
        <p:xfrm>
          <a:off x="179512" y="2571750"/>
          <a:ext cx="8208912" cy="2164080"/>
        </p:xfrm>
        <a:graphic>
          <a:graphicData uri="http://schemas.openxmlformats.org/drawingml/2006/table">
            <a:tbl>
              <a:tblPr firstRow="1"/>
              <a:tblGrid>
                <a:gridCol w="2131596"/>
                <a:gridCol w="3038658"/>
                <a:gridCol w="3038658"/>
              </a:tblGrid>
              <a:tr h="13868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200" b="1" i="0" u="none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Dispositifs déployés </a:t>
                      </a:r>
                      <a:endParaRPr lang="fr-FR" sz="1400" b="1" u="none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2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100" b="1" i="0" baseline="0" dirty="0" smtClean="0">
                          <a:solidFill>
                            <a:srgbClr val="002060"/>
                          </a:solidFill>
                        </a:rPr>
                        <a:t>Journée « autonomie et sécurité numérique 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100" b="1" i="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fr-FR" sz="1100" b="1" i="0" u="sng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100" b="0" i="0" baseline="0" dirty="0" smtClean="0">
                          <a:solidFill>
                            <a:srgbClr val="002060"/>
                          </a:solidFill>
                        </a:rPr>
                        <a:t>faciliter les contacts entre les entreprises du secteur de la </a:t>
                      </a:r>
                      <a:r>
                        <a:rPr lang="fr-FR" sz="1100" b="0" i="0" baseline="0" dirty="0" err="1" smtClean="0">
                          <a:solidFill>
                            <a:srgbClr val="002060"/>
                          </a:solidFill>
                        </a:rPr>
                        <a:t>cybersécurité</a:t>
                      </a:r>
                      <a:r>
                        <a:rPr lang="fr-FR" sz="1100" b="0" i="0" baseline="0" dirty="0" smtClean="0">
                          <a:solidFill>
                            <a:srgbClr val="002060"/>
                          </a:solidFill>
                        </a:rPr>
                        <a:t> (notamment les plus petites) et les grands donneurs d’ordre publics et privés.</a:t>
                      </a:r>
                    </a:p>
                  </a:txBody>
                  <a:tcPr>
                    <a:lnL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baseline="0" dirty="0" smtClean="0">
                          <a:solidFill>
                            <a:srgbClr val="002060"/>
                          </a:solidFill>
                        </a:rPr>
                        <a:t>30 juin  à Bercy : </a:t>
                      </a:r>
                      <a:r>
                        <a:rPr lang="fr-FR" sz="1100" b="0" i="0" u="sng" baseline="0" dirty="0" smtClean="0">
                          <a:solidFill>
                            <a:srgbClr val="002060"/>
                          </a:solidFill>
                        </a:rPr>
                        <a:t>sélection en cours des candidats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sz="1100" b="0" i="0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31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100" b="1" i="0" baseline="0" smtClean="0">
                          <a:solidFill>
                            <a:srgbClr val="002060"/>
                          </a:solidFill>
                        </a:rPr>
                        <a:t>AAP </a:t>
                      </a:r>
                      <a:r>
                        <a:rPr lang="fr-FR" sz="1100" b="1" i="0" baseline="0" dirty="0" smtClean="0">
                          <a:solidFill>
                            <a:srgbClr val="002060"/>
                          </a:solidFill>
                        </a:rPr>
                        <a:t>« Sécuriser les territoires 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100" b="1" i="0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100" b="0" i="0" kern="1200" baseline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Mise </a:t>
                      </a:r>
                      <a:r>
                        <a:rPr lang="fr-FR" sz="1100" b="0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en place de démonstrateurs de </a:t>
                      </a:r>
                      <a:r>
                        <a:rPr lang="fr-FR" sz="1100" b="0" i="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cybersécurité</a:t>
                      </a:r>
                      <a:r>
                        <a:rPr lang="fr-FR" sz="1100" b="0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visant une collectivité locale, un ou plusieurs établissements de santé et un port.</a:t>
                      </a:r>
                      <a:r>
                        <a:rPr lang="fr-FR" sz="1100" b="0" i="0" kern="1200" baseline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100" b="1" i="0" kern="1200" baseline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Les </a:t>
                      </a:r>
                      <a:r>
                        <a:rPr lang="fr-FR" sz="1100" b="1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AAP sélectionneront les </a:t>
                      </a:r>
                      <a:r>
                        <a:rPr lang="fr-FR" sz="1100" b="1" i="0" kern="1200" baseline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entreprises qui développeront les démonstrateurs.</a:t>
                      </a:r>
                      <a:endParaRPr lang="fr-FR" sz="1100" b="1" i="0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AMI en cours pour sélectionner les projets de démonstrateurs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sng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AAP à venir mi 2021</a:t>
                      </a:r>
                      <a:endParaRPr lang="fr-FR" sz="1100" b="0" i="0" u="sng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24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122C9-A0B9-462F-8757-0847AD287B63}" type="slidenum">
              <a:rPr lang="fr-FR" sz="700" smtClean="0"/>
              <a:pPr/>
              <a:t>7</a:t>
            </a:fld>
            <a:endParaRPr lang="fr-FR" sz="700" dirty="0"/>
          </a:p>
        </p:txBody>
      </p:sp>
      <p:sp>
        <p:nvSpPr>
          <p:cNvPr id="4" name="Titre 6"/>
          <p:cNvSpPr txBox="1">
            <a:spLocks/>
          </p:cNvSpPr>
          <p:nvPr/>
        </p:nvSpPr>
        <p:spPr bwMode="gray">
          <a:xfrm>
            <a:off x="1548639" y="411510"/>
            <a:ext cx="8784001" cy="4320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fr-FR" sz="1600" dirty="0">
                <a:solidFill>
                  <a:srgbClr val="002060"/>
                </a:solidFill>
              </a:rPr>
              <a:t>Programme des </a:t>
            </a:r>
            <a:r>
              <a:rPr lang="fr-FR" sz="1600" dirty="0" smtClean="0">
                <a:solidFill>
                  <a:srgbClr val="002060"/>
                </a:solidFill>
              </a:rPr>
              <a:t>investissements </a:t>
            </a:r>
            <a:r>
              <a:rPr lang="fr-FR" sz="1600" dirty="0">
                <a:solidFill>
                  <a:srgbClr val="002060"/>
                </a:solidFill>
              </a:rPr>
              <a:t>d’avenir (</a:t>
            </a:r>
            <a:r>
              <a:rPr lang="fr-FR" sz="1600" dirty="0" smtClean="0">
                <a:solidFill>
                  <a:srgbClr val="002060"/>
                </a:solidFill>
              </a:rPr>
              <a:t>PIA 4</a:t>
            </a:r>
            <a:r>
              <a:rPr lang="fr-FR" sz="1600" dirty="0" smtClean="0">
                <a:solidFill>
                  <a:srgbClr val="002060"/>
                </a:solidFill>
              </a:rPr>
              <a:t>)</a:t>
            </a:r>
          </a:p>
          <a:p>
            <a:pPr>
              <a:spcAft>
                <a:spcPts val="1200"/>
              </a:spcAft>
            </a:pPr>
            <a:endParaRPr lang="fr-FR" sz="1600" dirty="0">
              <a:solidFill>
                <a:srgbClr val="002060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290530"/>
              </p:ext>
            </p:extLst>
          </p:nvPr>
        </p:nvGraphicFramePr>
        <p:xfrm>
          <a:off x="179512" y="843558"/>
          <a:ext cx="8280920" cy="1280160"/>
        </p:xfrm>
        <a:graphic>
          <a:graphicData uri="http://schemas.openxmlformats.org/drawingml/2006/table">
            <a:tbl>
              <a:tblPr firstRow="1"/>
              <a:tblGrid>
                <a:gridCol w="8280920"/>
              </a:tblGrid>
              <a:tr h="22099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i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Technologies</a:t>
                      </a:r>
                      <a:r>
                        <a:rPr lang="fr-FR" sz="1800" b="1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du quantique</a:t>
                      </a:r>
                      <a:endParaRPr lang="fr-FR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  <a:prstDash val="sysDot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ysDot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31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600" b="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200" b="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publiée</a:t>
                      </a:r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le </a:t>
                      </a:r>
                      <a:r>
                        <a:rPr lang="fr-FR" sz="1200" b="1" i="0" baseline="0" dirty="0" smtClean="0">
                          <a:solidFill>
                            <a:srgbClr val="002060"/>
                          </a:solidFill>
                        </a:rPr>
                        <a:t>21 janvier dotée de 1,8 Mds €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i="0" baseline="0" dirty="0" smtClean="0">
                          <a:solidFill>
                            <a:srgbClr val="002060"/>
                          </a:solidFill>
                          <a:hlinkClick r:id="rId2"/>
                        </a:rPr>
                        <a:t>Lien vers stratégie </a:t>
                      </a:r>
                      <a:endParaRPr lang="fr-FR" sz="1200" b="0" i="0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i="0" baseline="0" dirty="0" smtClean="0">
                          <a:solidFill>
                            <a:srgbClr val="002060"/>
                          </a:solidFill>
                        </a:rPr>
                        <a:t>A venir : AAP et dispositifs liés à la stratégie </a:t>
                      </a:r>
                    </a:p>
                  </a:txBody>
                  <a:tcPr>
                    <a:lnL w="12700" cmpd="sng">
                      <a:noFill/>
                      <a:prstDash val="sysDot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585994"/>
              </p:ext>
            </p:extLst>
          </p:nvPr>
        </p:nvGraphicFramePr>
        <p:xfrm>
          <a:off x="251520" y="2211710"/>
          <a:ext cx="8280920" cy="1097280"/>
        </p:xfrm>
        <a:graphic>
          <a:graphicData uri="http://schemas.openxmlformats.org/drawingml/2006/table">
            <a:tbl>
              <a:tblPr firstRow="1"/>
              <a:tblGrid>
                <a:gridCol w="8280920"/>
              </a:tblGrid>
              <a:tr h="22099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i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Santé Digitale</a:t>
                      </a:r>
                      <a:r>
                        <a:rPr lang="fr-FR" sz="1800" b="1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  <a:prstDash val="sysDot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ysDot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31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600" b="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200" b="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i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Publication de la stratégie à venir</a:t>
                      </a:r>
                      <a:endParaRPr lang="fr-FR" sz="1200" b="1" i="0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i="0" baseline="0" dirty="0" smtClean="0">
                          <a:solidFill>
                            <a:srgbClr val="002060"/>
                          </a:solidFill>
                        </a:rPr>
                        <a:t>AMI lancé en amont : </a:t>
                      </a:r>
                    </a:p>
                  </a:txBody>
                  <a:tcPr>
                    <a:lnL w="12700" cmpd="sng">
                      <a:noFill/>
                      <a:prstDash val="sysDot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920978"/>
              </p:ext>
            </p:extLst>
          </p:nvPr>
        </p:nvGraphicFramePr>
        <p:xfrm>
          <a:off x="179512" y="3579862"/>
          <a:ext cx="8208912" cy="640080"/>
        </p:xfrm>
        <a:graphic>
          <a:graphicData uri="http://schemas.openxmlformats.org/drawingml/2006/table">
            <a:tbl>
              <a:tblPr firstRow="1"/>
              <a:tblGrid>
                <a:gridCol w="2131596"/>
                <a:gridCol w="3038658"/>
                <a:gridCol w="3038658"/>
              </a:tblGrid>
              <a:tr h="2712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200" b="1" i="0" baseline="0" dirty="0" smtClean="0">
                          <a:solidFill>
                            <a:srgbClr val="002060"/>
                          </a:solidFill>
                        </a:rPr>
                        <a:t>« AMI Santé Numérique »</a:t>
                      </a:r>
                      <a:endParaRPr lang="fr-FR" sz="1200" b="1" i="0" u="sng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200" b="0" i="0" baseline="0" dirty="0" smtClean="0">
                          <a:solidFill>
                            <a:srgbClr val="002060"/>
                          </a:solidFill>
                        </a:rPr>
                        <a:t>Identifier sur le territoire français les acteurs économiques concernés et recueillir leurs propositions de projets.</a:t>
                      </a:r>
                    </a:p>
                  </a:txBody>
                  <a:tcPr>
                    <a:lnL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i="0" baseline="0" dirty="0" smtClean="0">
                          <a:solidFill>
                            <a:srgbClr val="002060"/>
                          </a:solidFill>
                        </a:rPr>
                        <a:t>Clôture le 16 juin 2021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i="0" u="sng" baseline="0" dirty="0" smtClean="0">
                          <a:solidFill>
                            <a:srgbClr val="002060"/>
                          </a:solidFill>
                          <a:hlinkClick r:id="rId3"/>
                        </a:rPr>
                        <a:t>Lien vers </a:t>
                      </a:r>
                      <a:r>
                        <a:rPr lang="fr-FR" sz="1200" b="0" i="0" u="sng" baseline="0" dirty="0" err="1" smtClean="0">
                          <a:solidFill>
                            <a:srgbClr val="002060"/>
                          </a:solidFill>
                          <a:hlinkClick r:id="rId3"/>
                        </a:rPr>
                        <a:t>Bpifrance</a:t>
                      </a:r>
                      <a:r>
                        <a:rPr lang="fr-FR" sz="1200" b="0" i="0" u="sng" baseline="0" dirty="0" smtClean="0">
                          <a:solidFill>
                            <a:srgbClr val="002060"/>
                          </a:solidFill>
                          <a:hlinkClick r:id="rId3"/>
                        </a:rPr>
                        <a:t> </a:t>
                      </a:r>
                      <a:endParaRPr lang="fr-FR" sz="1200" b="0" i="0" u="sng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sz="1200" b="0" i="0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24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4" name="Titre 6"/>
          <p:cNvSpPr txBox="1">
            <a:spLocks/>
          </p:cNvSpPr>
          <p:nvPr/>
        </p:nvSpPr>
        <p:spPr bwMode="gray">
          <a:xfrm>
            <a:off x="1547664" y="339502"/>
            <a:ext cx="8784001" cy="4320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600" dirty="0" smtClean="0">
                <a:solidFill>
                  <a:srgbClr val="002060"/>
                </a:solidFill>
              </a:rPr>
              <a:t>Plan de relance </a:t>
            </a:r>
            <a:r>
              <a:rPr lang="fr-FR" sz="1600" dirty="0">
                <a:solidFill>
                  <a:srgbClr val="002060"/>
                </a:solidFill>
              </a:rPr>
              <a:t>pour l’industrie - Télécommunication 5G</a:t>
            </a:r>
          </a:p>
          <a:p>
            <a:pPr>
              <a:lnSpc>
                <a:spcPct val="150000"/>
              </a:lnSpc>
            </a:pPr>
            <a:endParaRPr lang="fr-FR" sz="1600" dirty="0">
              <a:solidFill>
                <a:srgbClr val="002060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345046"/>
              </p:ext>
            </p:extLst>
          </p:nvPr>
        </p:nvGraphicFramePr>
        <p:xfrm>
          <a:off x="251520" y="1131590"/>
          <a:ext cx="8568951" cy="1706880"/>
        </p:xfrm>
        <a:graphic>
          <a:graphicData uri="http://schemas.openxmlformats.org/drawingml/2006/table">
            <a:tbl>
              <a:tblPr firstRow="1"/>
              <a:tblGrid>
                <a:gridCol w="1479531"/>
                <a:gridCol w="2774121"/>
                <a:gridCol w="1458983"/>
                <a:gridCol w="1376785"/>
                <a:gridCol w="1479531"/>
              </a:tblGrid>
              <a:tr h="2879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Dispositifs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Description 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Opérateur</a:t>
                      </a:r>
                      <a:r>
                        <a:rPr lang="fr-FR" sz="1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Calendrier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Modalités d’accès / Lien / contacts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mpd="sng">
                      <a:solidFill>
                        <a:srgbClr val="002060"/>
                      </a:solidFill>
                      <a:prstDash val="sysDot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239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rgbClr val="002060"/>
                          </a:solidFill>
                        </a:rPr>
                        <a:t>AAP - Télécommunications 5G</a:t>
                      </a:r>
                    </a:p>
                    <a:p>
                      <a:endParaRPr lang="fr-FR" sz="1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800" dirty="0" smtClean="0">
                          <a:solidFill>
                            <a:srgbClr val="002060"/>
                          </a:solidFill>
                        </a:rPr>
                        <a:t>Projets concernant la maîtrise des nouvelles technologies liées à la 5G et leur adoption en avance de phase par des entreprises utilisatrices de la 5G et investissant sur le territoire français.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800" dirty="0" smtClean="0">
                          <a:solidFill>
                            <a:srgbClr val="002060"/>
                          </a:solidFill>
                        </a:rPr>
                        <a:t>Projets</a:t>
                      </a:r>
                      <a:r>
                        <a:rPr lang="fr-FR" sz="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fr-FR" sz="800" dirty="0" smtClean="0">
                          <a:solidFill>
                            <a:srgbClr val="002060"/>
                          </a:solidFill>
                        </a:rPr>
                        <a:t>d’expérimentation de cas d’usage ou</a:t>
                      </a:r>
                      <a:r>
                        <a:rPr lang="fr-FR" sz="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fr-FR" sz="800" dirty="0" smtClean="0">
                          <a:solidFill>
                            <a:srgbClr val="002060"/>
                          </a:solidFill>
                        </a:rPr>
                        <a:t>de programmes de R&amp;D nécessaires au développement d’usages innovants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800" u="sng" dirty="0" smtClean="0">
                          <a:solidFill>
                            <a:srgbClr val="002060"/>
                          </a:solidFill>
                        </a:rPr>
                        <a:t>Assiette minimum :</a:t>
                      </a:r>
                      <a:r>
                        <a:rPr lang="fr-FR" sz="800" u="sng" baseline="0" dirty="0" smtClean="0">
                          <a:solidFill>
                            <a:srgbClr val="002060"/>
                          </a:solidFill>
                        </a:rPr>
                        <a:t> 1 M€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800" dirty="0" smtClean="0">
                          <a:solidFill>
                            <a:srgbClr val="002060"/>
                          </a:solidFill>
                        </a:rPr>
                        <a:t>L’aide pourra aller jusqu’à 800 000 € dans le cadre du régime d’aide d’Etat exceptionnel Covid19</a:t>
                      </a:r>
                      <a:endParaRPr lang="fr-FR" sz="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8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Bpifrance</a:t>
                      </a:r>
                      <a:r>
                        <a:rPr lang="fr-FR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(Instruction nationale et avis en opportunité des</a:t>
                      </a:r>
                      <a:r>
                        <a:rPr lang="fr-FR" sz="8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DIRECCTE</a:t>
                      </a:r>
                      <a:r>
                        <a:rPr lang="fr-FR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8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 dates de relèves de dossiers prévues 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26 janvier 2021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31 mars 2021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1er juin 2021</a:t>
                      </a:r>
                      <a:endParaRPr lang="fr-FR" sz="8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8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8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Dépôt des</a:t>
                      </a:r>
                      <a:r>
                        <a:rPr lang="fr-FR" sz="8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dossiers en ligne (site de </a:t>
                      </a:r>
                      <a:r>
                        <a:rPr lang="fr-FR" sz="80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Bpifrance</a:t>
                      </a:r>
                      <a:r>
                        <a:rPr lang="fr-FR" sz="8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8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Site</a:t>
                      </a:r>
                      <a:r>
                        <a:rPr lang="fr-FR" sz="8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fr-FR" sz="80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Bpifrance</a:t>
                      </a:r>
                      <a:r>
                        <a:rPr lang="fr-FR" sz="8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endParaRPr lang="fr-FR" sz="800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8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Cahier des charges </a:t>
                      </a:r>
                      <a:endParaRPr lang="fr-FR" sz="800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800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800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8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189691" y="3003798"/>
            <a:ext cx="8300670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>
                <a:solidFill>
                  <a:srgbClr val="002060"/>
                </a:solidFill>
              </a:rPr>
              <a:t>Le plan de relance pour l’industrie couvre d’autres AAP non liés au numérique et se concentre sur les thématiques suivantes 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rgbClr val="002060"/>
                </a:solidFill>
              </a:rPr>
              <a:t>Automobile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rgbClr val="002060"/>
                </a:solidFill>
              </a:rPr>
              <a:t>Aéronautique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rgbClr val="002060"/>
                </a:solidFill>
              </a:rPr>
              <a:t>Nucléaire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rgbClr val="002060"/>
                </a:solidFill>
              </a:rPr>
              <a:t>Santé</a:t>
            </a:r>
            <a:endParaRPr lang="fr-FR" sz="1050" dirty="0">
              <a:solidFill>
                <a:srgbClr val="00206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rgbClr val="002060"/>
                </a:solidFill>
              </a:rPr>
              <a:t>IAA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rgbClr val="002060"/>
                </a:solidFill>
              </a:rPr>
              <a:t>Électronique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rgbClr val="002060"/>
                </a:solidFill>
              </a:rPr>
              <a:t>Intrants essentiels (chimie, </a:t>
            </a:r>
            <a:r>
              <a:rPr lang="fr-FR" sz="1050" dirty="0" smtClean="0">
                <a:solidFill>
                  <a:srgbClr val="002060"/>
                </a:solidFill>
              </a:rPr>
              <a:t>matériaux</a:t>
            </a:r>
            <a:r>
              <a:rPr lang="fr-FR" sz="1050" b="1" dirty="0" smtClean="0">
                <a:solidFill>
                  <a:srgbClr val="002060"/>
                </a:solidFill>
              </a:rPr>
              <a:t>…)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b="1" dirty="0">
              <a:solidFill>
                <a:srgbClr val="002060"/>
              </a:solidFill>
            </a:endParaRPr>
          </a:p>
          <a:p>
            <a:r>
              <a:rPr lang="fr-FR" sz="1050" b="1" dirty="0" smtClean="0">
                <a:solidFill>
                  <a:srgbClr val="002060"/>
                </a:solidFill>
              </a:rPr>
              <a:t>Plus d’information pour ces AAP : </a:t>
            </a:r>
            <a:r>
              <a:rPr lang="fr-FR" sz="1050" b="1" dirty="0" smtClean="0">
                <a:solidFill>
                  <a:srgbClr val="002060"/>
                </a:solidFill>
                <a:hlinkClick r:id="rId2"/>
              </a:rPr>
              <a:t>site </a:t>
            </a:r>
            <a:r>
              <a:rPr lang="fr-FR" sz="1050" b="1" dirty="0" err="1" smtClean="0">
                <a:solidFill>
                  <a:srgbClr val="002060"/>
                </a:solidFill>
                <a:hlinkClick r:id="rId2"/>
              </a:rPr>
              <a:t>Bpifrance</a:t>
            </a:r>
            <a:endParaRPr lang="fr-FR" sz="105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4" name="Titre 6"/>
          <p:cNvSpPr txBox="1">
            <a:spLocks/>
          </p:cNvSpPr>
          <p:nvPr/>
        </p:nvSpPr>
        <p:spPr bwMode="gray">
          <a:xfrm>
            <a:off x="1547664" y="339502"/>
            <a:ext cx="8784001" cy="4320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600" dirty="0">
                <a:solidFill>
                  <a:srgbClr val="002060"/>
                </a:solidFill>
              </a:rPr>
              <a:t>Plan de relance pour le spatial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564676"/>
              </p:ext>
            </p:extLst>
          </p:nvPr>
        </p:nvGraphicFramePr>
        <p:xfrm>
          <a:off x="251520" y="1131590"/>
          <a:ext cx="8568951" cy="2956560"/>
        </p:xfrm>
        <a:graphic>
          <a:graphicData uri="http://schemas.openxmlformats.org/drawingml/2006/table">
            <a:tbl>
              <a:tblPr firstRow="1"/>
              <a:tblGrid>
                <a:gridCol w="1584176"/>
                <a:gridCol w="3168352"/>
                <a:gridCol w="1224136"/>
                <a:gridCol w="1112756"/>
                <a:gridCol w="1479531"/>
              </a:tblGrid>
              <a:tr h="2879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Dispositifs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Description 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Opérateur</a:t>
                      </a:r>
                      <a:r>
                        <a:rPr lang="fr-FR" sz="1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Calendrier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Modalités d’accès / Lien / contacts</a:t>
                      </a:r>
                      <a:endParaRPr lang="fr-FR" sz="1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mpd="sng">
                      <a:solidFill>
                        <a:srgbClr val="002060"/>
                      </a:solidFill>
                      <a:prstDash val="sysDot"/>
                    </a:lnR>
                    <a:lnT w="12700" cmpd="sng">
                      <a:solidFill>
                        <a:srgbClr val="002060"/>
                      </a:solidFill>
                      <a:prstDash val="sysDot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239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rgbClr val="002060"/>
                          </a:solidFill>
                        </a:rPr>
                        <a:t>« SPACE TOUR 2021 »</a:t>
                      </a:r>
                      <a:endParaRPr lang="fr-FR" sz="1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b="0" dirty="0" smtClean="0">
                          <a:solidFill>
                            <a:srgbClr val="002060"/>
                          </a:solidFill>
                        </a:rPr>
                        <a:t>A destination</a:t>
                      </a:r>
                      <a:r>
                        <a:rPr lang="fr-FR" sz="900" b="0" baseline="0" dirty="0" smtClean="0">
                          <a:solidFill>
                            <a:srgbClr val="002060"/>
                          </a:solidFill>
                        </a:rPr>
                        <a:t> des startups et PME françaises proposant un démonstrateur de service utilisant des technologies, données, produits et services issus du spatial en réponse à une thématique portée par une des régions partenaires.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b="1" baseline="0" dirty="0" smtClean="0">
                          <a:solidFill>
                            <a:srgbClr val="002060"/>
                          </a:solidFill>
                        </a:rPr>
                        <a:t>Projets de R&amp;D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b="1" dirty="0" smtClean="0">
                          <a:solidFill>
                            <a:srgbClr val="002060"/>
                          </a:solidFill>
                        </a:rPr>
                        <a:t>Secteurs</a:t>
                      </a:r>
                      <a:r>
                        <a:rPr lang="fr-FR" sz="900" b="1" baseline="0" dirty="0" smtClean="0">
                          <a:solidFill>
                            <a:srgbClr val="002060"/>
                          </a:solidFill>
                        </a:rPr>
                        <a:t> sélectionnés en Nouvelle-Aquitaine </a:t>
                      </a: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: réservation des ressources naturelles : océans, littoral, zones humides, biodiversité, terres agricoles et forestières…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Autres thématiques régionales : </a:t>
                      </a: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  <a:hlinkClick r:id="rId2"/>
                        </a:rPr>
                        <a:t>lien</a:t>
                      </a:r>
                      <a:endParaRPr lang="fr-FR" sz="900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Financement : </a:t>
                      </a:r>
                    </a:p>
                    <a:p>
                      <a:pPr marL="628650" lvl="1" indent="-171450">
                        <a:buFont typeface="Wingdings" panose="05000000000000000000" pitchFamily="2" charset="2"/>
                        <a:buChar char="ü"/>
                      </a:pP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CNES - trois prix par catégories (par région) : 1er prix = 100 K€, deuxième prix = 75 k€ et troisième prix = 50 k€)</a:t>
                      </a:r>
                    </a:p>
                    <a:p>
                      <a:pPr marL="628650" lvl="1" indent="-171450">
                        <a:buFont typeface="Wingdings" panose="05000000000000000000" pitchFamily="2" charset="2"/>
                        <a:buChar char="ü"/>
                      </a:pP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Régions partenaires : possibilité de </a:t>
                      </a:r>
                      <a:r>
                        <a:rPr lang="fr-FR" sz="900" baseline="0" dirty="0" err="1" smtClean="0">
                          <a:solidFill>
                            <a:srgbClr val="002060"/>
                          </a:solidFill>
                        </a:rPr>
                        <a:t>co</a:t>
                      </a:r>
                      <a:r>
                        <a:rPr lang="fr-FR" sz="900" baseline="0" dirty="0" smtClean="0">
                          <a:solidFill>
                            <a:srgbClr val="002060"/>
                          </a:solidFill>
                        </a:rPr>
                        <a:t> financement complémentaire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9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9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CNES (responsable</a:t>
                      </a:r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du dispositif)</a:t>
                      </a:r>
                      <a:endParaRPr lang="fr-FR" sz="9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9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Les</a:t>
                      </a:r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Régions (</a:t>
                      </a:r>
                      <a:r>
                        <a:rPr lang="fr-FR" sz="900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financeurs) </a:t>
                      </a:r>
                      <a:endParaRPr lang="fr-FR" sz="9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Clôture 17 mai </a:t>
                      </a:r>
                      <a:endParaRPr lang="fr-FR" sz="9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9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9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9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Dépôt des</a:t>
                      </a:r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dossiers en ligne</a:t>
                      </a:r>
                    </a:p>
                    <a:p>
                      <a:r>
                        <a:rPr lang="fr-FR" sz="9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Lien DGE </a:t>
                      </a:r>
                      <a:endParaRPr lang="fr-FR" sz="900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900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9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2060"/>
                      </a:solidFill>
                      <a:prstDash val="sysDot"/>
                    </a:lnL>
                    <a:lnR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83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_gouvernement_marianne" id="{307D1C89-B296-4882-8ECC-2BD1C6821949}" vid="{B53EA17D-A77A-459E-979D-FA962BE90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ppt_gouvernement_arial</Template>
  <TotalTime>14821</TotalTime>
  <Words>1359</Words>
  <Application>Microsoft Office PowerPoint</Application>
  <PresentationFormat>Affichage à l'écran (16:9)</PresentationFormat>
  <Paragraphs>243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GOUVERNEMENT</vt:lpstr>
      <vt:lpstr>Présentation PowerPoint</vt:lpstr>
      <vt:lpstr>Présentation PowerPoint</vt:lpstr>
      <vt:lpstr>France Num – Transformation numérique des TPE / PME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Client</Manager>
  <Company>Secrétariat Général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GARZARO Laura</dc:creator>
  <cp:lastModifiedBy>ADOLPHE David (DR-NA)</cp:lastModifiedBy>
  <cp:revision>378</cp:revision>
  <cp:lastPrinted>2021-04-26T07:26:02Z</cp:lastPrinted>
  <dcterms:created xsi:type="dcterms:W3CDTF">2020-03-06T09:47:41Z</dcterms:created>
  <dcterms:modified xsi:type="dcterms:W3CDTF">2021-04-26T07:27:58Z</dcterms:modified>
</cp:coreProperties>
</file>