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63" r:id="rId6"/>
    <p:sldId id="264" r:id="rId7"/>
    <p:sldId id="265" r:id="rId8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82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91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93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45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20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50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47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76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64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18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02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BAE7F-5A38-40BF-B098-67377D7CF8B3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C10C-C46B-4EFC-86E2-3F9DA27516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6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3870256"/>
            <a:ext cx="10515600" cy="1467287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Tourisme, Culture &amp; Numérique : territoires d’expériences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5337544"/>
            <a:ext cx="10515600" cy="1222744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APPEL A PROJETS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655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73080" y="691684"/>
            <a:ext cx="8780720" cy="913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Contexte</a:t>
            </a:r>
            <a:endParaRPr lang="fr-FR" b="1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224951" y="1917289"/>
            <a:ext cx="9851366" cy="42596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/>
              <a:t>Un appel à manifestation d’intérêt </a:t>
            </a:r>
            <a:r>
              <a:rPr lang="fr-FR" sz="2400" dirty="0" smtClean="0">
                <a:solidFill>
                  <a:srgbClr val="C00000"/>
                </a:solidFill>
              </a:rPr>
              <a:t>Event Tech </a:t>
            </a:r>
            <a:r>
              <a:rPr lang="fr-FR" sz="2400" dirty="0" smtClean="0"/>
              <a:t>2017-2019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</a:t>
            </a:r>
            <a:r>
              <a:rPr lang="fr-FR" sz="2400" dirty="0">
                <a:solidFill>
                  <a:srgbClr val="BE0041"/>
                </a:solidFill>
                <a:sym typeface="Wingdings"/>
              </a:rPr>
              <a:t> </a:t>
            </a:r>
            <a:r>
              <a:rPr lang="fr-FR" sz="2400" dirty="0" smtClean="0"/>
              <a:t>Des filières touristiques et culturelles </a:t>
            </a:r>
            <a:r>
              <a:rPr lang="fr-FR" sz="2400" dirty="0" smtClean="0">
                <a:solidFill>
                  <a:srgbClr val="C00000"/>
                </a:solidFill>
              </a:rPr>
              <a:t>fortement impactées </a:t>
            </a:r>
            <a:r>
              <a:rPr lang="fr-FR" sz="2400" dirty="0" smtClean="0"/>
              <a:t>par la crise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</a:t>
            </a:r>
            <a:r>
              <a:rPr lang="fr-FR" sz="2400" dirty="0">
                <a:solidFill>
                  <a:srgbClr val="BE0041"/>
                </a:solidFill>
                <a:sym typeface="Wingdings"/>
              </a:rPr>
              <a:t> </a:t>
            </a:r>
            <a:r>
              <a:rPr lang="fr-FR" sz="2400" dirty="0" smtClean="0"/>
              <a:t>Un </a:t>
            </a:r>
            <a:r>
              <a:rPr lang="fr-FR" sz="2400" dirty="0" smtClean="0">
                <a:solidFill>
                  <a:srgbClr val="C00000"/>
                </a:solidFill>
              </a:rPr>
              <a:t>plan de relance </a:t>
            </a:r>
            <a:r>
              <a:rPr lang="fr-FR" sz="2400" dirty="0" smtClean="0"/>
              <a:t>régional, une volonté politique</a:t>
            </a:r>
          </a:p>
        </p:txBody>
      </p:sp>
    </p:spTree>
    <p:extLst>
      <p:ext uri="{BB962C8B-B14F-4D97-AF65-F5344CB8AC3E}">
        <p14:creationId xmlns:p14="http://schemas.microsoft.com/office/powerpoint/2010/main" val="5877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73080" y="691684"/>
            <a:ext cx="8780720" cy="913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Pour quoi ?</a:t>
            </a:r>
            <a:endParaRPr lang="fr-FR" b="1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466850" y="1796124"/>
            <a:ext cx="10067925" cy="457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2400" dirty="0" smtClean="0"/>
              <a:t>Encourager </a:t>
            </a:r>
            <a:r>
              <a:rPr lang="fr-FR" sz="2400" dirty="0"/>
              <a:t>les </a:t>
            </a:r>
            <a:r>
              <a:rPr lang="fr-FR" sz="2400" dirty="0">
                <a:solidFill>
                  <a:srgbClr val="C00000"/>
                </a:solidFill>
              </a:rPr>
              <a:t>collaborations </a:t>
            </a:r>
            <a:r>
              <a:rPr lang="fr-FR" sz="2400" dirty="0" smtClean="0">
                <a:solidFill>
                  <a:srgbClr val="C00000"/>
                </a:solidFill>
              </a:rPr>
              <a:t>et processus d’expérimentation </a:t>
            </a:r>
            <a:r>
              <a:rPr lang="fr-FR" sz="2400" dirty="0" smtClean="0"/>
              <a:t>entre </a:t>
            </a:r>
            <a:r>
              <a:rPr lang="fr-FR" sz="2400" dirty="0"/>
              <a:t>professionnels de la culture, du </a:t>
            </a:r>
            <a:r>
              <a:rPr lang="fr-FR" sz="2400" dirty="0" smtClean="0"/>
              <a:t>tourisme </a:t>
            </a:r>
            <a:r>
              <a:rPr lang="fr-FR" sz="2400" dirty="0"/>
              <a:t>et de la filière </a:t>
            </a:r>
            <a:r>
              <a:rPr lang="fr-FR" sz="2400" dirty="0" smtClean="0"/>
              <a:t>numérique</a:t>
            </a:r>
          </a:p>
          <a:p>
            <a:pPr>
              <a:buFont typeface="Wingdings" panose="05000000000000000000" pitchFamily="2" charset="2"/>
              <a:buChar char="î"/>
            </a:pPr>
            <a:endParaRPr lang="fr-FR" sz="800" dirty="0"/>
          </a:p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2400" dirty="0"/>
              <a:t>Conforter et pérenniser </a:t>
            </a:r>
            <a:r>
              <a:rPr lang="fr-FR" sz="2400" dirty="0">
                <a:solidFill>
                  <a:srgbClr val="C00000"/>
                </a:solidFill>
              </a:rPr>
              <a:t>l’activité économique et sociale </a:t>
            </a:r>
            <a:r>
              <a:rPr lang="fr-FR" sz="2400" dirty="0"/>
              <a:t>des associations et entreprises </a:t>
            </a:r>
            <a:r>
              <a:rPr lang="fr-FR" sz="2400" dirty="0" smtClean="0"/>
              <a:t>culturelles par le développement et l’expérimentation de nouveaux services, produits et offres </a:t>
            </a:r>
            <a:r>
              <a:rPr lang="fr-FR" sz="2400" dirty="0" err="1" smtClean="0"/>
              <a:t>touristico</a:t>
            </a:r>
            <a:r>
              <a:rPr lang="fr-FR" sz="2400" dirty="0" smtClean="0"/>
              <a:t>-culturels </a:t>
            </a:r>
            <a:endParaRPr lang="fr-FR" sz="2400" dirty="0"/>
          </a:p>
          <a:p>
            <a:pPr>
              <a:buFont typeface="Wingdings" panose="05000000000000000000" pitchFamily="2" charset="2"/>
              <a:buChar char="î"/>
            </a:pPr>
            <a:endParaRPr lang="fr-FR" sz="800" dirty="0" smtClean="0"/>
          </a:p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2400" dirty="0" smtClean="0">
                <a:sym typeface="Wingdings"/>
              </a:rPr>
              <a:t>Consolider et développer un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tourisme culturel responsable et de proximité</a:t>
            </a:r>
          </a:p>
          <a:p>
            <a:pPr>
              <a:buFont typeface="Wingdings" panose="05000000000000000000" pitchFamily="2" charset="2"/>
              <a:buChar char="î"/>
            </a:pPr>
            <a:endParaRPr lang="fr-FR" sz="800" dirty="0" smtClean="0">
              <a:sym typeface="Wingdings"/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2400" dirty="0" smtClean="0">
                <a:sym typeface="Wingdings"/>
              </a:rPr>
              <a:t>Valoriser les expérimentations, partager et diffuser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les bonnes pratiques inter-filières</a:t>
            </a:r>
            <a:endParaRPr lang="fr-F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22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73080" y="642256"/>
            <a:ext cx="8780720" cy="913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Pour quels projets ?</a:t>
            </a:r>
            <a:endParaRPr lang="fr-FR" b="1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199" y="1375719"/>
            <a:ext cx="10785389" cy="46117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 smtClean="0">
                <a:sym typeface="Wingdings"/>
              </a:rPr>
              <a:t>L’appel à projets soutient des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projets culturels </a:t>
            </a:r>
            <a:r>
              <a:rPr lang="fr-FR" sz="2400" dirty="0" smtClean="0">
                <a:sym typeface="Wingdings"/>
              </a:rPr>
              <a:t>inscrits dans une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démarche novatrice</a:t>
            </a:r>
            <a:r>
              <a:rPr lang="fr-FR" sz="2400" dirty="0" smtClean="0">
                <a:sym typeface="Wingdings"/>
              </a:rPr>
              <a:t>, intégrant des outils ou technologies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numériques</a:t>
            </a:r>
            <a:r>
              <a:rPr lang="fr-FR" sz="2400" dirty="0" smtClean="0">
                <a:sym typeface="Wingdings"/>
              </a:rPr>
              <a:t>, et conçus dans un objectif d’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attractivité touristique </a:t>
            </a:r>
            <a:r>
              <a:rPr lang="fr-FR" sz="2400" dirty="0" smtClean="0">
                <a:sym typeface="Wingdings"/>
              </a:rPr>
              <a:t>de territoire.</a:t>
            </a:r>
          </a:p>
          <a:p>
            <a:pPr marL="0" indent="0">
              <a:buNone/>
            </a:pPr>
            <a:endParaRPr lang="fr-FR" sz="600" dirty="0" smtClean="0">
              <a:sym typeface="Wingdings"/>
            </a:endParaRP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Des projets qui améliorent, enrichissent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l’expérience du public </a:t>
            </a:r>
            <a:r>
              <a:rPr lang="fr-FR" sz="2400" dirty="0" smtClean="0">
                <a:sym typeface="Wingdings"/>
              </a:rPr>
              <a:t>en termes d‘offres, de programmations et/ou de services culturels novateurs</a:t>
            </a:r>
          </a:p>
          <a:p>
            <a:pPr marL="0" indent="0">
              <a:buNone/>
            </a:pPr>
            <a:endParaRPr lang="fr-FR" sz="600" dirty="0" smtClean="0">
              <a:solidFill>
                <a:srgbClr val="C00000"/>
              </a:solidFill>
              <a:sym typeface="Wingdings"/>
            </a:endParaRP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Des </a:t>
            </a:r>
            <a:r>
              <a:rPr lang="fr-FR" sz="2400" dirty="0">
                <a:sym typeface="Wingdings"/>
              </a:rPr>
              <a:t>projets de développement de nouvelles solutions et technologies numériques qui contribuent au </a:t>
            </a:r>
            <a:r>
              <a:rPr lang="fr-FR" sz="2400" dirty="0">
                <a:solidFill>
                  <a:srgbClr val="C00000"/>
                </a:solidFill>
                <a:sym typeface="Wingdings"/>
              </a:rPr>
              <a:t>déploiement et à la pérennité économiques </a:t>
            </a:r>
            <a:r>
              <a:rPr lang="fr-FR" sz="2400" dirty="0">
                <a:sym typeface="Wingdings"/>
              </a:rPr>
              <a:t>d’acteurs culturels et sites de visite touristiques </a:t>
            </a:r>
          </a:p>
          <a:p>
            <a:pPr marL="0" indent="0">
              <a:buNone/>
            </a:pPr>
            <a:endParaRPr lang="fr-FR" sz="600" dirty="0" smtClean="0">
              <a:sym typeface="Wingdings"/>
            </a:endParaRP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Des </a:t>
            </a:r>
            <a:r>
              <a:rPr lang="fr-FR" sz="2400" dirty="0">
                <a:sym typeface="Wingdings"/>
              </a:rPr>
              <a:t>projets valorisant les initiatives artistiques et culturelles locales qui contribuent à </a:t>
            </a:r>
            <a:r>
              <a:rPr lang="fr-FR" sz="2400" dirty="0">
                <a:solidFill>
                  <a:srgbClr val="C00000"/>
                </a:solidFill>
                <a:sym typeface="Wingdings"/>
              </a:rPr>
              <a:t>diversifier les publics </a:t>
            </a:r>
            <a:r>
              <a:rPr lang="fr-FR" sz="2400" dirty="0">
                <a:sym typeface="Wingdings"/>
              </a:rPr>
              <a:t>et qui incitent à un </a:t>
            </a:r>
            <a:r>
              <a:rPr lang="fr-FR" sz="2400" dirty="0">
                <a:solidFill>
                  <a:srgbClr val="C00000"/>
                </a:solidFill>
                <a:sym typeface="Wingdings"/>
              </a:rPr>
              <a:t>tourisme de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proximité</a:t>
            </a:r>
            <a:endParaRPr lang="fr-FR" sz="2400" dirty="0">
              <a:solidFill>
                <a:srgbClr val="C0000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731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73080" y="691684"/>
            <a:ext cx="8780720" cy="913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Pour qui ?</a:t>
            </a:r>
            <a:endParaRPr lang="fr-FR" b="1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495425" y="1458097"/>
            <a:ext cx="9944100" cy="49188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 smtClean="0">
                <a:sym typeface="Wingdings"/>
              </a:rPr>
              <a:t>L’appel à projets s’adresse :</a:t>
            </a: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aux opérateurs culturels </a:t>
            </a: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aux sites de visite touristique</a:t>
            </a: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>
                <a:solidFill>
                  <a:srgbClr val="C00000"/>
                </a:solidFill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aux acteurs de la filière numérique</a:t>
            </a:r>
          </a:p>
          <a:p>
            <a:pPr marL="0" indent="0">
              <a:buNone/>
            </a:pPr>
            <a:endParaRPr lang="fr-FR" sz="800" dirty="0">
              <a:sym typeface="Wingdings"/>
            </a:endParaRPr>
          </a:p>
          <a:p>
            <a:pPr marL="0" indent="0">
              <a:buNone/>
            </a:pPr>
            <a:r>
              <a:rPr lang="fr-FR" sz="2000" i="1" dirty="0" smtClean="0">
                <a:sym typeface="Wingdings"/>
              </a:rPr>
              <a:t>Statuts juridiques : associations, entreprises, collectivités, EPCI et autres établissements publics</a:t>
            </a:r>
          </a:p>
          <a:p>
            <a:pPr marL="0" indent="0">
              <a:buNone/>
            </a:pPr>
            <a:endParaRPr lang="fr-FR" sz="800" dirty="0">
              <a:sym typeface="Wingdings"/>
            </a:endParaRPr>
          </a:p>
          <a:p>
            <a:pPr marL="0" indent="0">
              <a:buNone/>
            </a:pPr>
            <a:r>
              <a:rPr lang="fr-FR" sz="2400" dirty="0" smtClean="0">
                <a:sym typeface="Wingdings"/>
              </a:rPr>
              <a:t>Les projets devront être conduits en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collaboration</a:t>
            </a:r>
            <a:r>
              <a:rPr lang="fr-FR" sz="2400" dirty="0" smtClean="0">
                <a:sym typeface="Wingdings"/>
              </a:rPr>
              <a:t> entre acteurs des différentes filières </a:t>
            </a:r>
            <a:r>
              <a:rPr lang="fr-FR" sz="2400" dirty="0" smtClean="0">
                <a:sym typeface="Wingdings"/>
              </a:rPr>
              <a:t>concernées.</a:t>
            </a:r>
            <a:endParaRPr lang="fr-FR" sz="2400" dirty="0" smtClean="0">
              <a:sym typeface="Wingdings"/>
            </a:endParaRPr>
          </a:p>
          <a:p>
            <a:pPr marL="0" indent="0">
              <a:buNone/>
            </a:pPr>
            <a:endParaRPr lang="fr-FR" sz="600" dirty="0" smtClean="0">
              <a:sym typeface="Wingdings"/>
            </a:endParaRPr>
          </a:p>
          <a:p>
            <a:pPr marL="0" indent="0">
              <a:buNone/>
            </a:pPr>
            <a:r>
              <a:rPr lang="fr-FR" sz="2400" dirty="0" smtClean="0">
                <a:sym typeface="Wingdings"/>
              </a:rPr>
              <a:t>Les </a:t>
            </a:r>
            <a:r>
              <a:rPr lang="fr-FR" sz="2400" dirty="0">
                <a:sym typeface="Wingdings"/>
              </a:rPr>
              <a:t>projets </a:t>
            </a:r>
            <a:r>
              <a:rPr lang="fr-FR" sz="2400" dirty="0" smtClean="0">
                <a:sym typeface="Wingdings"/>
              </a:rPr>
              <a:t>devront être </a:t>
            </a:r>
            <a:r>
              <a:rPr lang="fr-FR" sz="2400" dirty="0">
                <a:solidFill>
                  <a:srgbClr val="C00000"/>
                </a:solidFill>
                <a:sym typeface="Wingdings"/>
              </a:rPr>
              <a:t>expérimentés en Nouvelle-Aquitaine</a:t>
            </a:r>
            <a:r>
              <a:rPr lang="fr-FR" sz="2400" dirty="0">
                <a:sym typeface="Wingdings"/>
              </a:rPr>
              <a:t>, en </a:t>
            </a:r>
            <a:r>
              <a:rPr lang="fr-FR" sz="2400" dirty="0">
                <a:solidFill>
                  <a:srgbClr val="C00000"/>
                </a:solidFill>
                <a:sym typeface="Wingdings"/>
              </a:rPr>
              <a:t>2021 ou 2022</a:t>
            </a:r>
            <a:r>
              <a:rPr lang="fr-FR" sz="2400" dirty="0">
                <a:sym typeface="Wingdings"/>
              </a:rPr>
              <a:t>, et </a:t>
            </a:r>
            <a:r>
              <a:rPr lang="fr-FR" sz="2400" dirty="0" smtClean="0">
                <a:sym typeface="Wingdings"/>
              </a:rPr>
              <a:t>peuvent </a:t>
            </a:r>
            <a:r>
              <a:rPr lang="fr-FR" sz="2400" dirty="0">
                <a:sym typeface="Wingdings"/>
              </a:rPr>
              <a:t>présenter un caractère « reproductible </a:t>
            </a:r>
            <a:r>
              <a:rPr lang="fr-FR" sz="2400" dirty="0" smtClean="0">
                <a:sym typeface="Wingdings"/>
              </a:rPr>
              <a:t>».</a:t>
            </a:r>
            <a:endParaRPr lang="fr-FR" sz="2400" dirty="0">
              <a:sym typeface="Wingdings"/>
            </a:endParaRPr>
          </a:p>
          <a:p>
            <a:pPr marL="0" indent="0">
              <a:buNone/>
            </a:pPr>
            <a:endParaRPr lang="fr-FR" sz="2400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7794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73080" y="691684"/>
            <a:ext cx="8780720" cy="913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Quelles dépenses éligibles ?</a:t>
            </a:r>
            <a:endParaRPr lang="fr-FR" b="1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219200" y="1605624"/>
            <a:ext cx="10134600" cy="46063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/>
              <a:t>L’ensemble des coûts justifiés nécessaires au </a:t>
            </a:r>
            <a:r>
              <a:rPr lang="fr-FR" sz="2400" dirty="0" smtClean="0"/>
              <a:t>projet </a:t>
            </a:r>
            <a:r>
              <a:rPr lang="fr-FR" sz="2400" dirty="0"/>
              <a:t>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FR" sz="1800" dirty="0" smtClean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1800" i="1" dirty="0"/>
              <a:t>Coûts de conception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FR" sz="1800" dirty="0" smtClean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1800" i="1" dirty="0"/>
              <a:t>Coûts de prototypage et/ou de développement </a:t>
            </a:r>
            <a:r>
              <a:rPr lang="fr-FR" sz="1800" i="1" dirty="0" smtClean="0"/>
              <a:t>pour expérimentation</a:t>
            </a:r>
            <a:endParaRPr lang="fr-FR" sz="1800" i="1" dirty="0"/>
          </a:p>
          <a:p>
            <a:pPr marL="0" indent="0">
              <a:spcBef>
                <a:spcPts val="200"/>
              </a:spcBef>
              <a:buNone/>
            </a:pPr>
            <a:r>
              <a:rPr lang="fr-FR" sz="1800" dirty="0" smtClean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1800" i="1" dirty="0"/>
              <a:t>Frais de personnels mobilisés sur le projet :</a:t>
            </a:r>
            <a:endParaRPr lang="fr-FR" sz="1800" i="1" dirty="0">
              <a:sym typeface="Wingdings"/>
            </a:endParaRPr>
          </a:p>
          <a:p>
            <a:pPr marL="457200" lvl="1" indent="0">
              <a:spcBef>
                <a:spcPts val="200"/>
              </a:spcBef>
              <a:buNone/>
            </a:pPr>
            <a:r>
              <a:rPr lang="fr-FR" sz="1800" i="1" dirty="0" smtClean="0"/>
              <a:t>- au </a:t>
            </a:r>
            <a:r>
              <a:rPr lang="fr-FR" sz="1800" i="1" dirty="0"/>
              <a:t>coût réel chargé (sur justifications des bulletins de salaires</a:t>
            </a:r>
            <a:r>
              <a:rPr lang="fr-FR" sz="1800" i="1" dirty="0" smtClean="0"/>
              <a:t>)</a:t>
            </a:r>
            <a:endParaRPr lang="fr-FR" sz="1800" i="1" dirty="0"/>
          </a:p>
          <a:p>
            <a:pPr marL="457200" lvl="1" indent="0">
              <a:buNone/>
            </a:pPr>
            <a:r>
              <a:rPr lang="fr-FR" sz="1800" i="1" dirty="0" smtClean="0"/>
              <a:t>- </a:t>
            </a:r>
            <a:r>
              <a:rPr lang="fr-FR" sz="1800" i="1" dirty="0"/>
              <a:t>au coût valorisé pour les non-salariés, dans la limite de </a:t>
            </a:r>
            <a:r>
              <a:rPr lang="fr-FR" sz="1800" i="1" dirty="0" smtClean="0"/>
              <a:t>30 </a:t>
            </a:r>
            <a:r>
              <a:rPr lang="fr-FR" sz="1800" i="1" dirty="0"/>
              <a:t>% du coût total du </a:t>
            </a:r>
            <a:r>
              <a:rPr lang="fr-FR" sz="1800" i="1" dirty="0" smtClean="0"/>
              <a:t>projet </a:t>
            </a:r>
            <a:endParaRPr lang="fr-FR" sz="1800" i="1" dirty="0"/>
          </a:p>
          <a:p>
            <a:pPr marL="0" indent="0">
              <a:buNone/>
            </a:pPr>
            <a:r>
              <a:rPr lang="fr-FR" sz="1800" dirty="0">
                <a:solidFill>
                  <a:srgbClr val="C00000"/>
                </a:solidFill>
                <a:sym typeface="Wingdings"/>
              </a:rPr>
              <a:t></a:t>
            </a:r>
            <a:r>
              <a:rPr lang="fr-FR" sz="1800" dirty="0">
                <a:sym typeface="Wingdings"/>
              </a:rPr>
              <a:t> </a:t>
            </a:r>
            <a:r>
              <a:rPr lang="fr-FR" sz="1800" i="1" dirty="0"/>
              <a:t>Coûts des services de consultants ou prestataires, utilisés exclusivement pour le </a:t>
            </a:r>
            <a:r>
              <a:rPr lang="fr-FR" sz="1800" i="1" dirty="0" smtClean="0"/>
              <a:t>projet</a:t>
            </a:r>
            <a:endParaRPr lang="fr-FR" sz="1800" i="1" dirty="0"/>
          </a:p>
          <a:p>
            <a:pPr marL="0" indent="0">
              <a:spcBef>
                <a:spcPts val="200"/>
              </a:spcBef>
              <a:buNone/>
            </a:pPr>
            <a:r>
              <a:rPr lang="fr-FR" sz="1800" dirty="0">
                <a:solidFill>
                  <a:srgbClr val="C00000"/>
                </a:solidFill>
                <a:sym typeface="Wingdings"/>
              </a:rPr>
              <a:t> </a:t>
            </a:r>
            <a:r>
              <a:rPr lang="fr-FR" sz="1800" i="1" dirty="0" smtClean="0">
                <a:sym typeface="Wingdings"/>
              </a:rPr>
              <a:t>Coûts de matériels, équipements, fournitures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FR" sz="1800" dirty="0">
                <a:solidFill>
                  <a:srgbClr val="C00000"/>
                </a:solidFill>
                <a:sym typeface="Wingdings"/>
              </a:rPr>
              <a:t></a:t>
            </a:r>
            <a:r>
              <a:rPr lang="fr-FR" sz="1800" dirty="0" smtClean="0">
                <a:sym typeface="Wingdings"/>
              </a:rPr>
              <a:t> </a:t>
            </a:r>
            <a:r>
              <a:rPr lang="fr-FR" sz="1800" i="1" dirty="0" smtClean="0">
                <a:sym typeface="Wingdings"/>
              </a:rPr>
              <a:t>Frais de déplacement</a:t>
            </a:r>
            <a:r>
              <a:rPr lang="fr-FR" sz="1800" i="1" dirty="0"/>
              <a:t> </a:t>
            </a:r>
            <a:endParaRPr lang="fr-FR" sz="1800" i="1" dirty="0" smtClean="0"/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sz="2400" dirty="0" smtClean="0"/>
              <a:t>L’aide </a:t>
            </a:r>
            <a:r>
              <a:rPr lang="fr-FR" sz="2400" dirty="0"/>
              <a:t>régionale prend la forme d’une </a:t>
            </a:r>
            <a:r>
              <a:rPr lang="fr-FR" sz="2400" dirty="0" smtClean="0">
                <a:solidFill>
                  <a:srgbClr val="C00000"/>
                </a:solidFill>
              </a:rPr>
              <a:t>subvention</a:t>
            </a:r>
            <a:r>
              <a:rPr lang="fr-FR" sz="2400" dirty="0" smtClean="0"/>
              <a:t> plafonnée à 150 000€. </a:t>
            </a:r>
          </a:p>
          <a:p>
            <a:pPr marL="0" indent="0">
              <a:buNone/>
            </a:pPr>
            <a:r>
              <a:rPr lang="fr-FR" sz="1800" i="1" dirty="0" smtClean="0"/>
              <a:t>Intervention limitée à </a:t>
            </a:r>
            <a:r>
              <a:rPr lang="fr-FR" sz="1800" i="1" dirty="0" smtClean="0">
                <a:solidFill>
                  <a:srgbClr val="C00000"/>
                </a:solidFill>
              </a:rPr>
              <a:t>50% maximum </a:t>
            </a:r>
            <a:r>
              <a:rPr lang="fr-FR" sz="1800" i="1" dirty="0" smtClean="0"/>
              <a:t>des dépenses éligibles, sauf pour les projets dont le budget est inférieur à 100 000€ pour lesquels le taux d’intervention pourra atteindre </a:t>
            </a:r>
            <a:r>
              <a:rPr lang="fr-FR" sz="1800" i="1" dirty="0" smtClean="0">
                <a:solidFill>
                  <a:srgbClr val="C00000"/>
                </a:solidFill>
              </a:rPr>
              <a:t>60</a:t>
            </a:r>
            <a:r>
              <a:rPr lang="fr-FR" sz="1800" i="1" dirty="0">
                <a:solidFill>
                  <a:srgbClr val="C00000"/>
                </a:solidFill>
              </a:rPr>
              <a:t> % </a:t>
            </a:r>
            <a:r>
              <a:rPr lang="fr-FR" sz="1800" i="1" dirty="0" smtClean="0">
                <a:solidFill>
                  <a:srgbClr val="C00000"/>
                </a:solidFill>
              </a:rPr>
              <a:t>maximum</a:t>
            </a:r>
            <a:r>
              <a:rPr lang="fr-FR" sz="18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37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73080" y="691684"/>
            <a:ext cx="8780720" cy="913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Comment faire ?</a:t>
            </a:r>
            <a:endParaRPr lang="fr-FR" b="1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676400" y="1605624"/>
            <a:ext cx="9677400" cy="47386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î"/>
            </a:pPr>
            <a:r>
              <a:rPr lang="fr-FR" sz="2400" dirty="0" smtClean="0">
                <a:sym typeface="Wingdings"/>
              </a:rPr>
              <a:t> Une </a:t>
            </a:r>
            <a:r>
              <a:rPr lang="fr-FR" sz="2400" dirty="0">
                <a:sym typeface="Wingdings"/>
              </a:rPr>
              <a:t>prise de contact, un </a:t>
            </a:r>
            <a:r>
              <a:rPr lang="fr-FR" sz="2400" dirty="0" smtClean="0">
                <a:sym typeface="Wingdings"/>
              </a:rPr>
              <a:t>rendez-vous :</a:t>
            </a:r>
          </a:p>
          <a:p>
            <a:pPr marL="0" indent="0">
              <a:spcBef>
                <a:spcPts val="200"/>
              </a:spcBef>
              <a:spcAft>
                <a:spcPts val="600"/>
              </a:spcAft>
              <a:buNone/>
            </a:pPr>
            <a:r>
              <a:rPr lang="fr-FR" sz="2400" u="sng" dirty="0">
                <a:solidFill>
                  <a:srgbClr val="C00000"/>
                </a:solidFill>
              </a:rPr>
              <a:t>tourismeculturenum@nouvelle-aquitaine.fr</a:t>
            </a:r>
          </a:p>
          <a:p>
            <a:pPr marL="0" indent="0">
              <a:spcBef>
                <a:spcPts val="200"/>
              </a:spcBef>
              <a:spcAft>
                <a:spcPts val="600"/>
              </a:spcAft>
              <a:buNone/>
            </a:pPr>
            <a:endParaRPr lang="fr-FR" sz="1000" dirty="0">
              <a:sym typeface="Wingdings"/>
            </a:endParaRPr>
          </a:p>
          <a:p>
            <a:pPr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î"/>
            </a:pPr>
            <a:r>
              <a:rPr lang="fr-FR" sz="2400" dirty="0" smtClean="0">
                <a:sym typeface="Wingdings"/>
              </a:rPr>
              <a:t> Un</a:t>
            </a:r>
            <a:r>
              <a:rPr lang="fr-FR" sz="2400" dirty="0" smtClean="0">
                <a:solidFill>
                  <a:srgbClr val="BE0041"/>
                </a:solidFill>
                <a:sym typeface="Wingdings"/>
              </a:rPr>
              <a:t> </a:t>
            </a:r>
            <a:r>
              <a:rPr lang="fr-FR" sz="2400" dirty="0">
                <a:sym typeface="Wingdings"/>
              </a:rPr>
              <a:t>dépôt de candidature, des </a:t>
            </a:r>
            <a:r>
              <a:rPr lang="fr-FR" sz="2400" dirty="0" smtClean="0">
                <a:sym typeface="Wingdings"/>
              </a:rPr>
              <a:t>échanges </a:t>
            </a:r>
          </a:p>
          <a:p>
            <a:pPr marL="0" indent="0">
              <a:spcBef>
                <a:spcPts val="200"/>
              </a:spcBef>
              <a:spcAft>
                <a:spcPts val="600"/>
              </a:spcAft>
              <a:buNone/>
            </a:pPr>
            <a:r>
              <a:rPr lang="fr-FR" sz="2400" dirty="0">
                <a:sym typeface="Wingdings"/>
              </a:rPr>
              <a:t>Date limite de dépôt de candidature : </a:t>
            </a:r>
            <a:r>
              <a:rPr lang="fr-FR" sz="2400" dirty="0">
                <a:solidFill>
                  <a:srgbClr val="C00000"/>
                </a:solidFill>
                <a:sym typeface="Wingdings"/>
              </a:rPr>
              <a:t>31 mai </a:t>
            </a:r>
            <a:r>
              <a:rPr lang="fr-FR" sz="2400" dirty="0" smtClean="0">
                <a:solidFill>
                  <a:srgbClr val="C00000"/>
                </a:solidFill>
                <a:sym typeface="Wingdings"/>
              </a:rPr>
              <a:t>(à minuit)</a:t>
            </a:r>
            <a:endParaRPr lang="fr-FR" sz="2400" dirty="0">
              <a:solidFill>
                <a:srgbClr val="C00000"/>
              </a:solidFill>
              <a:sym typeface="Wingdings"/>
            </a:endParaRPr>
          </a:p>
          <a:p>
            <a:pPr marL="0" indent="0">
              <a:spcBef>
                <a:spcPts val="200"/>
              </a:spcBef>
              <a:spcAft>
                <a:spcPts val="600"/>
              </a:spcAft>
              <a:buNone/>
            </a:pPr>
            <a:endParaRPr lang="fr-FR" sz="1000" dirty="0" smtClean="0">
              <a:sym typeface="Wingdings"/>
            </a:endParaRPr>
          </a:p>
          <a:p>
            <a:pPr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î"/>
            </a:pPr>
            <a:r>
              <a:rPr lang="fr-FR" sz="2400" dirty="0" smtClean="0">
                <a:sym typeface="Wingdings"/>
              </a:rPr>
              <a:t> Règlement et dossier de candidature téléchargeables en ligne :</a:t>
            </a:r>
            <a:endParaRPr lang="fr-FR" sz="2400" dirty="0">
              <a:sym typeface="Wingdings"/>
            </a:endParaRPr>
          </a:p>
          <a:p>
            <a:pPr marL="0" indent="0">
              <a:spcBef>
                <a:spcPts val="200"/>
              </a:spcBef>
              <a:spcAft>
                <a:spcPts val="600"/>
              </a:spcAft>
              <a:buNone/>
            </a:pPr>
            <a:r>
              <a:rPr lang="fr-FR" sz="2400" u="sng" dirty="0">
                <a:solidFill>
                  <a:srgbClr val="C00000"/>
                </a:solidFill>
              </a:rPr>
              <a:t>https://les-aides.nouvelle-aquitaine.fr/economie-et-emploi/tourisme-culture-et-numerique</a:t>
            </a:r>
          </a:p>
          <a:p>
            <a:pPr marL="0" indent="0">
              <a:spcBef>
                <a:spcPts val="200"/>
              </a:spcBef>
              <a:spcAft>
                <a:spcPts val="600"/>
              </a:spcAft>
              <a:buNone/>
            </a:pPr>
            <a:endParaRPr lang="fr-FR" sz="1000" u="sng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î"/>
            </a:pPr>
            <a:r>
              <a:rPr lang="fr-FR" sz="2400" dirty="0"/>
              <a:t> Une décision </a:t>
            </a:r>
            <a:r>
              <a:rPr lang="fr-FR" sz="2400" dirty="0" smtClean="0"/>
              <a:t>des élus au printemps ou à l’automne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53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441</Words>
  <Application>Microsoft Office PowerPoint</Application>
  <PresentationFormat>Grand écran</PresentationFormat>
  <Paragraphs>59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Tourisme, Culture &amp; Numérique : territoires d’expériences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Région Poitou-Charentes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CEBRON Stéphanie</dc:creator>
  <cp:lastModifiedBy>Myriam DROUET</cp:lastModifiedBy>
  <cp:revision>22</cp:revision>
  <cp:lastPrinted>2021-01-12T16:06:53Z</cp:lastPrinted>
  <dcterms:created xsi:type="dcterms:W3CDTF">2019-09-24T12:53:24Z</dcterms:created>
  <dcterms:modified xsi:type="dcterms:W3CDTF">2021-01-12T16:20:44Z</dcterms:modified>
</cp:coreProperties>
</file>